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42"/>
  </p:notesMasterIdLst>
  <p:sldIdLst>
    <p:sldId id="590" r:id="rId3"/>
    <p:sldId id="611" r:id="rId4"/>
    <p:sldId id="597" r:id="rId5"/>
    <p:sldId id="595" r:id="rId6"/>
    <p:sldId id="625" r:id="rId7"/>
    <p:sldId id="623" r:id="rId8"/>
    <p:sldId id="624" r:id="rId9"/>
    <p:sldId id="630" r:id="rId10"/>
    <p:sldId id="596" r:id="rId11"/>
    <p:sldId id="613" r:id="rId12"/>
    <p:sldId id="635" r:id="rId13"/>
    <p:sldId id="614" r:id="rId14"/>
    <p:sldId id="615" r:id="rId15"/>
    <p:sldId id="616" r:id="rId16"/>
    <p:sldId id="617" r:id="rId17"/>
    <p:sldId id="618" r:id="rId18"/>
    <p:sldId id="619" r:id="rId19"/>
    <p:sldId id="620" r:id="rId20"/>
    <p:sldId id="626" r:id="rId21"/>
    <p:sldId id="632" r:id="rId22"/>
    <p:sldId id="627" r:id="rId23"/>
    <p:sldId id="628" r:id="rId24"/>
    <p:sldId id="629" r:id="rId25"/>
    <p:sldId id="631" r:id="rId26"/>
    <p:sldId id="633" r:id="rId27"/>
    <p:sldId id="634" r:id="rId28"/>
    <p:sldId id="593" r:id="rId29"/>
    <p:sldId id="600" r:id="rId30"/>
    <p:sldId id="621" r:id="rId31"/>
    <p:sldId id="643" r:id="rId32"/>
    <p:sldId id="594" r:id="rId33"/>
    <p:sldId id="622" r:id="rId34"/>
    <p:sldId id="637" r:id="rId35"/>
    <p:sldId id="638" r:id="rId36"/>
    <p:sldId id="641" r:id="rId37"/>
    <p:sldId id="636" r:id="rId38"/>
    <p:sldId id="642" r:id="rId39"/>
    <p:sldId id="609" r:id="rId40"/>
    <p:sldId id="604"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0">
          <p15:clr>
            <a:srgbClr val="A4A3A4"/>
          </p15:clr>
        </p15:guide>
        <p15:guide id="2" pos="3831">
          <p15:clr>
            <a:srgbClr val="A4A3A4"/>
          </p15:clr>
        </p15:guide>
        <p15:guide id="3" pos="229">
          <p15:clr>
            <a:srgbClr val="A4A3A4"/>
          </p15:clr>
        </p15:guide>
        <p15:guide id="4" pos="7435">
          <p15:clr>
            <a:srgbClr val="A4A3A4"/>
          </p15:clr>
        </p15:guide>
        <p15:guide id="5" orient="horz" pos="235">
          <p15:clr>
            <a:srgbClr val="A4A3A4"/>
          </p15:clr>
        </p15:guide>
        <p15:guide id="6" orient="horz" pos="405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6C0E9"/>
    <a:srgbClr val="7188A8"/>
    <a:srgbClr val="F5E0D4"/>
    <a:srgbClr val="F7B1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86" d="100"/>
          <a:sy n="86" d="100"/>
        </p:scale>
        <p:origin x="562" y="62"/>
      </p:cViewPr>
      <p:guideLst>
        <p:guide orient="horz" pos="2150"/>
        <p:guide pos="3831"/>
        <p:guide pos="229"/>
        <p:guide pos="7435"/>
        <p:guide orient="horz" pos="235"/>
        <p:guide orient="horz" pos="405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01488F-F648-4DE3-8638-13CCFA9B2E5A}" type="datetimeFigureOut">
              <a:rPr lang="zh-CN" altLang="en-US" smtClean="0"/>
              <a:t>2020/11/17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2B49B2-D5A3-4B8C-8CEA-58D2F3A1FAB6}" type="slidenum">
              <a:rPr lang="zh-CN" altLang="en-US" smtClean="0"/>
              <a:t>‹#›</a:t>
            </a:fld>
            <a:endParaRPr lang="zh-CN" altLang="en-US"/>
          </a:p>
        </p:txBody>
      </p:sp>
    </p:spTree>
    <p:extLst>
      <p:ext uri="{BB962C8B-B14F-4D97-AF65-F5344CB8AC3E}">
        <p14:creationId xmlns:p14="http://schemas.microsoft.com/office/powerpoint/2010/main" val="4135606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04803A1-9305-4DF3-8889-9FD3438A7867}" type="datetimeFigureOut">
              <a:rPr lang="zh-CN" altLang="en-US" smtClean="0"/>
              <a:t>2020/11/17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3ED629-5C92-47D9-AA19-0BF1C76404F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4803A1-9305-4DF3-8889-9FD3438A7867}" type="datetimeFigureOut">
              <a:rPr lang="zh-CN" altLang="en-US" smtClean="0"/>
              <a:t>2020/11/17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3ED629-5C92-47D9-AA19-0BF1C76404F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4803A1-9305-4DF3-8889-9FD3438A7867}" type="datetimeFigureOut">
              <a:rPr lang="zh-CN" altLang="en-US" smtClean="0"/>
              <a:t>2020/11/17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3ED629-5C92-47D9-AA19-0BF1C76404F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a:off x="-194553" y="0"/>
            <a:ext cx="3307404" cy="6858001"/>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rot="10800000">
            <a:off x="8934653" y="0"/>
            <a:ext cx="3307404" cy="6858001"/>
          </a:xfrm>
          <a:prstGeom prst="rect">
            <a:avLst/>
          </a:prstGeom>
        </p:spPr>
      </p:pic>
      <p:grpSp>
        <p:nvGrpSpPr>
          <p:cNvPr id="17" name="组合 16"/>
          <p:cNvGrpSpPr/>
          <p:nvPr/>
        </p:nvGrpSpPr>
        <p:grpSpPr>
          <a:xfrm>
            <a:off x="3113646" y="1567765"/>
            <a:ext cx="6043448" cy="3846195"/>
            <a:chOff x="3112376" y="1704054"/>
            <a:chExt cx="6043448" cy="3846195"/>
          </a:xfrm>
        </p:grpSpPr>
        <p:cxnSp>
          <p:nvCxnSpPr>
            <p:cNvPr id="18" name="直接连接符 17"/>
            <p:cNvCxnSpPr/>
            <p:nvPr/>
          </p:nvCxnSpPr>
          <p:spPr>
            <a:xfrm flipV="1">
              <a:off x="3112376" y="3073432"/>
              <a:ext cx="6043448" cy="1"/>
            </a:xfrm>
            <a:prstGeom prst="line">
              <a:avLst/>
            </a:prstGeom>
            <a:ln w="38100">
              <a:solidFill>
                <a:srgbClr val="788EAC"/>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3965816" y="3612229"/>
              <a:ext cx="4116705" cy="1938020"/>
            </a:xfrm>
            <a:prstGeom prst="rect">
              <a:avLst/>
            </a:prstGeom>
            <a:noFill/>
          </p:spPr>
          <p:txBody>
            <a:bodyPr wrap="square" lIns="91440" tIns="45720" rIns="91440" bIns="45720">
              <a:spAutoFit/>
            </a:bodyPr>
            <a:lstStyle/>
            <a:p>
              <a:pPr marL="0" marR="0" lvl="0" indent="0" algn="ctr" defTabSz="914400" rtl="0" fontAlgn="auto">
                <a:lnSpc>
                  <a:spcPct val="100000"/>
                </a:lnSpc>
                <a:spcBef>
                  <a:spcPts val="0"/>
                </a:spcBef>
                <a:spcAft>
                  <a:spcPts val="0"/>
                </a:spcAft>
                <a:buClrTx/>
                <a:buSzTx/>
                <a:buFontTx/>
                <a:buNone/>
                <a:defRPr/>
              </a:pPr>
              <a:r>
                <a:rPr lang="zh-CN" altLang="en-US" sz="3000" b="1" dirty="0">
                  <a:ln/>
                  <a:solidFill>
                    <a:schemeClr val="accent1"/>
                  </a:solidFill>
                  <a:effectLst>
                    <a:outerShdw blurRad="38100" dist="25400" dir="5400000" algn="ctr" rotWithShape="0">
                      <a:srgbClr val="6E747A">
                        <a:alpha val="43000"/>
                      </a:srgbClr>
                    </a:outerShdw>
                  </a:effectLst>
                  <a:cs typeface="+mn-ea"/>
                  <a:sym typeface="+mn-lt"/>
                </a:rPr>
                <a:t>基于微信开发者平台的飞翔小鸟游戏开发</a:t>
              </a:r>
            </a:p>
            <a:p>
              <a:pPr marL="0" marR="0" lvl="0" indent="0" algn="dist" defTabSz="914400" rtl="0" eaLnBrk="1" fontAlgn="auto" latinLnBrk="0" hangingPunct="1">
                <a:lnSpc>
                  <a:spcPct val="100000"/>
                </a:lnSpc>
                <a:spcBef>
                  <a:spcPts val="0"/>
                </a:spcBef>
                <a:spcAft>
                  <a:spcPts val="0"/>
                </a:spcAft>
                <a:buClrTx/>
                <a:buSzTx/>
                <a:buFontTx/>
                <a:buNone/>
                <a:defRPr/>
              </a:pPr>
              <a:endParaRPr lang="zh-CN" altLang="en-US" sz="3000" dirty="0">
                <a:solidFill>
                  <a:schemeClr val="bg1"/>
                </a:solidFill>
                <a:cs typeface="+mn-ea"/>
                <a:sym typeface="+mn-lt"/>
              </a:endParaRPr>
            </a:p>
            <a:p>
              <a:pPr marL="0" marR="0" lvl="0" indent="0" algn="dist" defTabSz="914400" rtl="0" eaLnBrk="1" fontAlgn="auto" latinLnBrk="0" hangingPunct="1">
                <a:lnSpc>
                  <a:spcPct val="100000"/>
                </a:lnSpc>
                <a:spcBef>
                  <a:spcPts val="0"/>
                </a:spcBef>
                <a:spcAft>
                  <a:spcPts val="0"/>
                </a:spcAft>
                <a:buClrTx/>
                <a:buSzTx/>
                <a:buFontTx/>
                <a:buNone/>
                <a:defRPr/>
              </a:pPr>
              <a:endParaRPr kumimoji="0" lang="zh-CN" altLang="en-US" sz="3000" b="0" i="0" u="none" strike="noStrike" kern="1200" cap="none" spc="0" normalizeH="0" baseline="0" noProof="0" dirty="0">
                <a:ln w="0"/>
                <a:solidFill>
                  <a:srgbClr val="9FC5EB"/>
                </a:solidFill>
                <a:effectLst>
                  <a:outerShdw blurRad="38100" dist="19050" dir="2700000" algn="tl" rotWithShape="0">
                    <a:prstClr val="black">
                      <a:alpha val="40000"/>
                    </a:prstClr>
                  </a:outerShdw>
                </a:effectLst>
                <a:uLnTx/>
                <a:uFillTx/>
                <a:latin typeface="思源黑体 CN Normal" panose="020B0400000000000000" pitchFamily="34" charset="-122"/>
                <a:ea typeface="思源黑体 CN Normal" panose="020B0400000000000000" pitchFamily="34" charset="-122"/>
                <a:cs typeface="+mn-cs"/>
              </a:endParaRPr>
            </a:p>
          </p:txBody>
        </p:sp>
        <p:sp>
          <p:nvSpPr>
            <p:cNvPr id="20" name="矩形 19"/>
            <p:cNvSpPr/>
            <p:nvPr/>
          </p:nvSpPr>
          <p:spPr>
            <a:xfrm>
              <a:off x="3411789" y="1704054"/>
              <a:ext cx="5223642" cy="829945"/>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dirty="0">
                  <a:ln w="0"/>
                  <a:solidFill>
                    <a:srgbClr val="788EAC"/>
                  </a:solidFill>
                  <a:effectLst>
                    <a:outerShdw blurRad="38100" dist="19050" dir="2700000" algn="tl" rotWithShape="0">
                      <a:prstClr val="black">
                        <a:alpha val="40000"/>
                      </a:prstClr>
                    </a:outerShdw>
                  </a:effectLst>
                  <a:uLnTx/>
                  <a:uFillTx/>
                  <a:latin typeface="思源黑体 CN Heavy" panose="020B0A00000000000000" pitchFamily="34" charset="-122"/>
                  <a:ea typeface="思源黑体 CN Heavy" panose="020B0A00000000000000" pitchFamily="34" charset="-122"/>
                  <a:cs typeface="+mn-cs"/>
                </a:rPr>
                <a:t>软件需求规格说明</a:t>
              </a:r>
            </a:p>
          </p:txBody>
        </p:sp>
      </p:grpSp>
      <p:sp>
        <p:nvSpPr>
          <p:cNvPr id="4" name="文本框 3"/>
          <p:cNvSpPr txBox="1"/>
          <p:nvPr/>
        </p:nvSpPr>
        <p:spPr>
          <a:xfrm>
            <a:off x="5297805" y="5414010"/>
            <a:ext cx="2280920" cy="1198880"/>
          </a:xfrm>
          <a:prstGeom prst="rect">
            <a:avLst/>
          </a:prstGeom>
          <a:noFill/>
        </p:spPr>
        <p:txBody>
          <a:bodyPr wrap="square" rtlCol="0">
            <a:spAutoFit/>
            <a:scene3d>
              <a:camera prst="orthographicFront"/>
              <a:lightRig rig="threePt" dir="t"/>
            </a:scene3d>
          </a:bodyPr>
          <a:lstStyle/>
          <a:p>
            <a:r>
              <a:rPr lang="en-US" altLang="zh-CN"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G17</a:t>
            </a:r>
            <a:r>
              <a:rPr lang="zh-CN" altLang="en-US"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小组</a:t>
            </a:r>
            <a:endParaRPr lang="en-US" altLang="zh-CN"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zh-CN" altLang="en-US"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组长：周诚信</a:t>
            </a:r>
            <a:endParaRPr lang="en-US" altLang="zh-CN"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zh-CN" altLang="en-US"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组员：李以昕、陈骁</a:t>
            </a:r>
            <a:endParaRPr lang="zh-CN" altLang="en-US"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zh-CN" altLang="en-US"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6" name="文本框 5"/>
          <p:cNvSpPr txBox="1"/>
          <p:nvPr/>
        </p:nvSpPr>
        <p:spPr>
          <a:xfrm>
            <a:off x="4881245" y="4644390"/>
            <a:ext cx="2287270" cy="521970"/>
          </a:xfrm>
          <a:prstGeom prst="rect">
            <a:avLst/>
          </a:prstGeom>
          <a:noFill/>
        </p:spPr>
        <p:txBody>
          <a:bodyPr wrap="none" rtlCol="0" anchor="t">
            <a:spAutoFit/>
          </a:bodyPr>
          <a:lstStyle/>
          <a:p>
            <a:pPr marL="0" marR="0" lvl="0" indent="0" algn="ctr" defTabSz="914400" rtl="0" fontAlgn="auto">
              <a:lnSpc>
                <a:spcPct val="100000"/>
              </a:lnSpc>
              <a:spcBef>
                <a:spcPts val="0"/>
              </a:spcBef>
              <a:spcAft>
                <a:spcPts val="0"/>
              </a:spcAft>
              <a:buClrTx/>
              <a:buSzTx/>
              <a:buFontTx/>
              <a:buNone/>
              <a:defRPr/>
            </a:pPr>
            <a:r>
              <a:rPr lang="en-US" altLang="zh-CN" sz="2800" b="1" dirty="0">
                <a:solidFill>
                  <a:schemeClr val="accent1"/>
                </a:solidFill>
                <a:effectLst>
                  <a:outerShdw blurRad="38100" dist="25400" dir="5400000" algn="ctr" rotWithShape="0">
                    <a:srgbClr val="6E747A">
                      <a:alpha val="43000"/>
                    </a:srgbClr>
                  </a:outerShdw>
                </a:effectLst>
                <a:cs typeface="+mn-ea"/>
                <a:sym typeface="+mn-lt"/>
              </a:rPr>
              <a:t>FLAPPY BIRD</a:t>
            </a:r>
            <a:endParaRPr lang="zh-CN" altLang="en-US" sz="28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63538" y="467169"/>
            <a:ext cx="3573303" cy="583767"/>
            <a:chOff x="334963" y="486219"/>
            <a:chExt cx="3573303" cy="583767"/>
          </a:xfrm>
        </p:grpSpPr>
        <p:sp>
          <p:nvSpPr>
            <p:cNvPr id="14" name="文本框 13"/>
            <p:cNvSpPr txBox="1"/>
            <p:nvPr/>
          </p:nvSpPr>
          <p:spPr>
            <a:xfrm>
              <a:off x="880586" y="486421"/>
              <a:ext cx="3027680" cy="583565"/>
            </a:xfrm>
            <a:prstGeom prst="rect">
              <a:avLst/>
            </a:prstGeom>
            <a:noFill/>
          </p:spPr>
          <p:txBody>
            <a:bodyPr wrap="none" rtlCol="0">
              <a:spAutoFit/>
            </a:bodyPr>
            <a:lstStyle/>
            <a:p>
              <a:r>
                <a:rPr lang="zh-CN" altLang="en-US" sz="3200" b="1" dirty="0">
                  <a:solidFill>
                    <a:srgbClr val="7188A8"/>
                  </a:solidFill>
                  <a:cs typeface="+mn-ea"/>
                  <a:sym typeface="+mn-lt"/>
                </a:rPr>
                <a:t>总体功能流程图</a:t>
              </a:r>
            </a:p>
          </p:txBody>
        </p:sp>
        <p:sp>
          <p:nvSpPr>
            <p:cNvPr id="16" name="矩形 15"/>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sp>
        <p:nvSpPr>
          <p:cNvPr id="43" name="椭圆 42"/>
          <p:cNvSpPr/>
          <p:nvPr/>
        </p:nvSpPr>
        <p:spPr>
          <a:xfrm>
            <a:off x="909004" y="1504202"/>
            <a:ext cx="914400" cy="914400"/>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3"/>
          <p:cNvSpPr>
            <a:spLocks noEditPoints="1"/>
          </p:cNvSpPr>
          <p:nvPr/>
        </p:nvSpPr>
        <p:spPr bwMode="auto">
          <a:xfrm>
            <a:off x="1068813" y="1804663"/>
            <a:ext cx="594783" cy="404284"/>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chemeClr val="bg1"/>
          </a:solidFill>
          <a:ln>
            <a:solidFill>
              <a:schemeClr val="bg1"/>
            </a:solidFill>
          </a:ln>
        </p:spPr>
        <p:txBody>
          <a:bodyPr/>
          <a:lstStyle/>
          <a:p>
            <a:endParaRPr lang="zh-CN" altLang="en-US" sz="2400"/>
          </a:p>
        </p:txBody>
      </p:sp>
      <p:sp>
        <p:nvSpPr>
          <p:cNvPr id="5" name="椭圆 4"/>
          <p:cNvSpPr/>
          <p:nvPr/>
        </p:nvSpPr>
        <p:spPr>
          <a:xfrm>
            <a:off x="909004" y="3935617"/>
            <a:ext cx="914400" cy="914400"/>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3"/>
          <p:cNvSpPr>
            <a:spLocks noEditPoints="1"/>
          </p:cNvSpPr>
          <p:nvPr/>
        </p:nvSpPr>
        <p:spPr bwMode="auto">
          <a:xfrm>
            <a:off x="1068813" y="4236078"/>
            <a:ext cx="594783" cy="404284"/>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chemeClr val="bg1"/>
          </a:solidFill>
          <a:ln>
            <a:solidFill>
              <a:schemeClr val="bg1"/>
            </a:solidFill>
          </a:ln>
        </p:spPr>
        <p:txBody>
          <a:bodyPr/>
          <a:lstStyle/>
          <a:p>
            <a:endParaRPr lang="zh-CN" altLang="en-US" sz="2400"/>
          </a:p>
        </p:txBody>
      </p:sp>
      <p:pic>
        <p:nvPicPr>
          <p:cNvPr id="3" name="图片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1972945" y="285750"/>
            <a:ext cx="8738870" cy="609536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63538" y="467169"/>
            <a:ext cx="2371764" cy="584977"/>
            <a:chOff x="334963" y="486219"/>
            <a:chExt cx="2371764" cy="584977"/>
          </a:xfrm>
        </p:grpSpPr>
        <p:sp>
          <p:nvSpPr>
            <p:cNvPr id="14" name="文本框 13"/>
            <p:cNvSpPr txBox="1"/>
            <p:nvPr/>
          </p:nvSpPr>
          <p:spPr>
            <a:xfrm>
              <a:off x="880586" y="486421"/>
              <a:ext cx="1826141" cy="584775"/>
            </a:xfrm>
            <a:prstGeom prst="rect">
              <a:avLst/>
            </a:prstGeom>
            <a:noFill/>
          </p:spPr>
          <p:txBody>
            <a:bodyPr wrap="none" rtlCol="0">
              <a:spAutoFit/>
            </a:bodyPr>
            <a:lstStyle/>
            <a:p>
              <a:r>
                <a:rPr lang="zh-CN" altLang="en-US" sz="3200" b="1" dirty="0">
                  <a:solidFill>
                    <a:srgbClr val="7188A8"/>
                  </a:solidFill>
                  <a:cs typeface="+mn-ea"/>
                  <a:sym typeface="+mn-lt"/>
                </a:rPr>
                <a:t>界面调研</a:t>
              </a:r>
            </a:p>
          </p:txBody>
        </p:sp>
        <p:sp>
          <p:nvSpPr>
            <p:cNvPr id="16" name="矩形 15"/>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sp>
        <p:nvSpPr>
          <p:cNvPr id="2" name="Freeform 33"/>
          <p:cNvSpPr>
            <a:spLocks noEditPoints="1"/>
          </p:cNvSpPr>
          <p:nvPr/>
        </p:nvSpPr>
        <p:spPr bwMode="auto">
          <a:xfrm>
            <a:off x="1068813" y="1804663"/>
            <a:ext cx="594783" cy="404284"/>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chemeClr val="bg1"/>
          </a:solidFill>
          <a:ln>
            <a:solidFill>
              <a:schemeClr val="bg1"/>
            </a:solidFill>
          </a:ln>
        </p:spPr>
        <p:txBody>
          <a:bodyPr/>
          <a:lstStyle/>
          <a:p>
            <a:endParaRPr lang="zh-CN" altLang="en-US" sz="2400"/>
          </a:p>
        </p:txBody>
      </p:sp>
      <p:sp>
        <p:nvSpPr>
          <p:cNvPr id="6" name="Freeform 33"/>
          <p:cNvSpPr>
            <a:spLocks noEditPoints="1"/>
          </p:cNvSpPr>
          <p:nvPr/>
        </p:nvSpPr>
        <p:spPr bwMode="auto">
          <a:xfrm>
            <a:off x="1068813" y="4236078"/>
            <a:ext cx="594783" cy="404284"/>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chemeClr val="bg1"/>
          </a:solidFill>
          <a:ln>
            <a:solidFill>
              <a:schemeClr val="bg1"/>
            </a:solidFill>
          </a:ln>
        </p:spPr>
        <p:txBody>
          <a:bodyPr/>
          <a:lstStyle/>
          <a:p>
            <a:endParaRPr lang="zh-CN" altLang="en-US" sz="2400"/>
          </a:p>
        </p:txBody>
      </p:sp>
      <p:pic>
        <p:nvPicPr>
          <p:cNvPr id="3" name="图片 2">
            <a:extLst>
              <a:ext uri="{FF2B5EF4-FFF2-40B4-BE49-F238E27FC236}">
                <a16:creationId xmlns:a16="http://schemas.microsoft.com/office/drawing/2014/main" id="{DDBBE4E6-412E-497F-BE77-6DE0FEEEB52E}"/>
              </a:ext>
            </a:extLst>
          </p:cNvPr>
          <p:cNvPicPr>
            <a:picLocks noChangeAspect="1"/>
          </p:cNvPicPr>
          <p:nvPr/>
        </p:nvPicPr>
        <p:blipFill>
          <a:blip r:embed="rId2"/>
          <a:stretch>
            <a:fillRect/>
          </a:stretch>
        </p:blipFill>
        <p:spPr>
          <a:xfrm>
            <a:off x="2496520" y="1052146"/>
            <a:ext cx="7046975" cy="5362009"/>
          </a:xfrm>
          <a:prstGeom prst="rect">
            <a:avLst/>
          </a:prstGeom>
        </p:spPr>
      </p:pic>
    </p:spTree>
    <p:extLst>
      <p:ext uri="{BB962C8B-B14F-4D97-AF65-F5344CB8AC3E}">
        <p14:creationId xmlns:p14="http://schemas.microsoft.com/office/powerpoint/2010/main" val="4071588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909320" y="1050925"/>
            <a:ext cx="2501265" cy="5208905"/>
          </a:xfrm>
          <a:prstGeom prst="rect">
            <a:avLst/>
          </a:prstGeom>
        </p:spPr>
      </p:pic>
      <p:sp>
        <p:nvSpPr>
          <p:cNvPr id="14" name="文本框 13"/>
          <p:cNvSpPr txBox="1"/>
          <p:nvPr/>
        </p:nvSpPr>
        <p:spPr>
          <a:xfrm>
            <a:off x="909161" y="467371"/>
            <a:ext cx="3840480" cy="583565"/>
          </a:xfrm>
          <a:prstGeom prst="rect">
            <a:avLst/>
          </a:prstGeom>
          <a:noFill/>
        </p:spPr>
        <p:txBody>
          <a:bodyPr wrap="none" rtlCol="0">
            <a:spAutoFit/>
          </a:bodyPr>
          <a:lstStyle/>
          <a:p>
            <a:r>
              <a:rPr lang="zh-CN" altLang="en-US" sz="3200" b="1" dirty="0">
                <a:solidFill>
                  <a:srgbClr val="7188A8"/>
                </a:solidFill>
                <a:cs typeface="+mn-ea"/>
                <a:sym typeface="+mn-lt"/>
              </a:rPr>
              <a:t>主界面原型及流程图</a:t>
            </a:r>
          </a:p>
        </p:txBody>
      </p:sp>
      <p:sp>
        <p:nvSpPr>
          <p:cNvPr id="16" name="矩形 15"/>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5"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544570" y="1356995"/>
            <a:ext cx="8259445" cy="490283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909161" y="467371"/>
            <a:ext cx="4246880" cy="583565"/>
          </a:xfrm>
          <a:prstGeom prst="rect">
            <a:avLst/>
          </a:prstGeom>
          <a:noFill/>
        </p:spPr>
        <p:txBody>
          <a:bodyPr wrap="none" rtlCol="0">
            <a:spAutoFit/>
          </a:bodyPr>
          <a:lstStyle/>
          <a:p>
            <a:r>
              <a:rPr lang="zh-CN" altLang="en-US" sz="3200" b="1" dirty="0">
                <a:solidFill>
                  <a:srgbClr val="7188A8"/>
                </a:solidFill>
                <a:cs typeface="+mn-ea"/>
                <a:sym typeface="+mn-lt"/>
              </a:rPr>
              <a:t>商城界面原型及流程图</a:t>
            </a:r>
          </a:p>
        </p:txBody>
      </p:sp>
      <p:sp>
        <p:nvSpPr>
          <p:cNvPr id="16" name="矩形 15"/>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4"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094095" y="1009015"/>
            <a:ext cx="4583430" cy="5411470"/>
          </a:xfrm>
          <a:prstGeom prst="rect">
            <a:avLst/>
          </a:prstGeom>
          <a:noFill/>
          <a:ln>
            <a:noFill/>
          </a:ln>
        </p:spPr>
      </p:pic>
      <p:pic>
        <p:nvPicPr>
          <p:cNvPr id="2" name="图片 1"/>
          <p:cNvPicPr>
            <a:picLocks noChangeAspect="1"/>
          </p:cNvPicPr>
          <p:nvPr/>
        </p:nvPicPr>
        <p:blipFill>
          <a:blip r:embed="rId3"/>
          <a:stretch>
            <a:fillRect/>
          </a:stretch>
        </p:blipFill>
        <p:spPr>
          <a:xfrm>
            <a:off x="909161" y="1155065"/>
            <a:ext cx="2376170" cy="511937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909161" y="467371"/>
            <a:ext cx="4246880" cy="583565"/>
          </a:xfrm>
          <a:prstGeom prst="rect">
            <a:avLst/>
          </a:prstGeom>
          <a:noFill/>
        </p:spPr>
        <p:txBody>
          <a:bodyPr wrap="none" rtlCol="0">
            <a:spAutoFit/>
          </a:bodyPr>
          <a:lstStyle/>
          <a:p>
            <a:r>
              <a:rPr lang="zh-CN" altLang="en-US" sz="3200" b="1" dirty="0">
                <a:solidFill>
                  <a:srgbClr val="7188A8"/>
                </a:solidFill>
                <a:cs typeface="+mn-ea"/>
                <a:sym typeface="+mn-lt"/>
              </a:rPr>
              <a:t>角色界面原型及流程图</a:t>
            </a:r>
          </a:p>
        </p:txBody>
      </p:sp>
      <p:sp>
        <p:nvSpPr>
          <p:cNvPr id="16" name="矩形 15"/>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8"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926580" y="686435"/>
            <a:ext cx="3188970" cy="5625465"/>
          </a:xfrm>
          <a:prstGeom prst="rect">
            <a:avLst/>
          </a:prstGeom>
          <a:noFill/>
          <a:ln>
            <a:noFill/>
          </a:ln>
        </p:spPr>
      </p:pic>
      <p:pic>
        <p:nvPicPr>
          <p:cNvPr id="2" name="图片 1"/>
          <p:cNvPicPr>
            <a:picLocks noChangeAspect="1"/>
          </p:cNvPicPr>
          <p:nvPr/>
        </p:nvPicPr>
        <p:blipFill>
          <a:blip r:embed="rId3"/>
          <a:stretch>
            <a:fillRect/>
          </a:stretch>
        </p:blipFill>
        <p:spPr>
          <a:xfrm>
            <a:off x="909161" y="1050925"/>
            <a:ext cx="2429510" cy="51212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909161" y="467371"/>
            <a:ext cx="2621280" cy="583565"/>
          </a:xfrm>
          <a:prstGeom prst="rect">
            <a:avLst/>
          </a:prstGeom>
          <a:noFill/>
        </p:spPr>
        <p:txBody>
          <a:bodyPr wrap="none" rtlCol="0">
            <a:spAutoFit/>
          </a:bodyPr>
          <a:lstStyle/>
          <a:p>
            <a:r>
              <a:rPr lang="zh-CN" altLang="en-US" sz="3200" b="1" dirty="0">
                <a:solidFill>
                  <a:srgbClr val="7188A8"/>
                </a:solidFill>
                <a:cs typeface="+mn-ea"/>
                <a:sym typeface="+mn-lt"/>
              </a:rPr>
              <a:t>好友界面原型</a:t>
            </a:r>
          </a:p>
        </p:txBody>
      </p:sp>
      <p:sp>
        <p:nvSpPr>
          <p:cNvPr id="16" name="矩形 15"/>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 name="文本框 2"/>
          <p:cNvSpPr txBox="1"/>
          <p:nvPr/>
        </p:nvSpPr>
        <p:spPr>
          <a:xfrm>
            <a:off x="7899663" y="2673985"/>
            <a:ext cx="3687818" cy="2554545"/>
          </a:xfrm>
          <a:prstGeom prst="rect">
            <a:avLst/>
          </a:prstGeom>
          <a:noFill/>
        </p:spPr>
        <p:txBody>
          <a:bodyPr wrap="square" rtlCol="0">
            <a:spAutoFit/>
          </a:bodyPr>
          <a:lstStyle/>
          <a:p>
            <a:r>
              <a:rPr lang="zh-CN" altLang="en-US" sz="2000" dirty="0">
                <a:ln/>
                <a:solidFill>
                  <a:schemeClr val="accent1"/>
                </a:solidFill>
                <a:latin typeface="宋体" panose="02010600030101010101" pitchFamily="2" charset="-122"/>
                <a:ea typeface="宋体" panose="02010600030101010101" pitchFamily="2" charset="-122"/>
              </a:rPr>
              <a:t>好友界面：</a:t>
            </a:r>
            <a:r>
              <a:rPr lang="zh-CN" altLang="en-US" sz="2000" dirty="0">
                <a:ln/>
                <a:solidFill>
                  <a:schemeClr val="tx1"/>
                </a:solidFill>
                <a:latin typeface="宋体" panose="02010600030101010101" pitchFamily="2" charset="-122"/>
                <a:ea typeface="宋体" panose="02010600030101010101" pitchFamily="2" charset="-122"/>
              </a:rPr>
              <a:t>由于是使用</a:t>
            </a:r>
            <a:r>
              <a:rPr lang="zh-CN" altLang="en-US" sz="2000" dirty="0">
                <a:ln/>
                <a:solidFill>
                  <a:schemeClr val="accent1"/>
                </a:solidFill>
                <a:latin typeface="宋体" panose="02010600030101010101" pitchFamily="2" charset="-122"/>
                <a:ea typeface="宋体" panose="02010600030101010101" pitchFamily="2" charset="-122"/>
              </a:rPr>
              <a:t>微信账号</a:t>
            </a:r>
            <a:r>
              <a:rPr lang="zh-CN" altLang="en-US" sz="2000" dirty="0">
                <a:ln/>
                <a:solidFill>
                  <a:schemeClr val="tx1"/>
                </a:solidFill>
                <a:latin typeface="宋体" panose="02010600030101010101" pitchFamily="2" charset="-122"/>
                <a:ea typeface="宋体" panose="02010600030101010101" pitchFamily="2" charset="-122"/>
              </a:rPr>
              <a:t>登录，微信小游戏可以直接接入微信账号的信息，包括通讯录，所以游戏中的好友是直接从微信中接入。界面中的邀请好友功能是可以直接从游戏中跳出，向他的微信对话框发送消息，邀请他玩这一款游戏。</a:t>
            </a:r>
          </a:p>
        </p:txBody>
      </p:sp>
      <p:pic>
        <p:nvPicPr>
          <p:cNvPr id="4" name="图片 3"/>
          <p:cNvPicPr>
            <a:picLocks noChangeAspect="1"/>
          </p:cNvPicPr>
          <p:nvPr/>
        </p:nvPicPr>
        <p:blipFill>
          <a:blip r:embed="rId2"/>
          <a:stretch>
            <a:fillRect/>
          </a:stretch>
        </p:blipFill>
        <p:spPr>
          <a:xfrm>
            <a:off x="909161" y="1389380"/>
            <a:ext cx="2277110" cy="4812665"/>
          </a:xfrm>
          <a:prstGeom prst="rect">
            <a:avLst/>
          </a:prstGeom>
        </p:spPr>
      </p:pic>
      <p:pic>
        <p:nvPicPr>
          <p:cNvPr id="5" name="图片 4"/>
          <p:cNvPicPr>
            <a:picLocks noChangeAspect="1"/>
          </p:cNvPicPr>
          <p:nvPr/>
        </p:nvPicPr>
        <p:blipFill>
          <a:blip r:embed="rId3"/>
          <a:stretch>
            <a:fillRect/>
          </a:stretch>
        </p:blipFill>
        <p:spPr>
          <a:xfrm>
            <a:off x="4269890" y="1389380"/>
            <a:ext cx="2388362" cy="4874436"/>
          </a:xfrm>
          <a:prstGeom prst="rect">
            <a:avLst/>
          </a:prstGeom>
        </p:spPr>
      </p:pic>
      <p:sp>
        <p:nvSpPr>
          <p:cNvPr id="6" name="文本框 5"/>
          <p:cNvSpPr txBox="1"/>
          <p:nvPr/>
        </p:nvSpPr>
        <p:spPr>
          <a:xfrm>
            <a:off x="7899664" y="1233805"/>
            <a:ext cx="3635112" cy="1014730"/>
          </a:xfrm>
          <a:prstGeom prst="rect">
            <a:avLst/>
          </a:prstGeom>
          <a:noFill/>
        </p:spPr>
        <p:txBody>
          <a:bodyPr wrap="square" rtlCol="0">
            <a:spAutoFit/>
          </a:bodyPr>
          <a:lstStyle/>
          <a:p>
            <a:r>
              <a:rPr lang="zh-CN" altLang="en-US" sz="2000" dirty="0">
                <a:ln/>
                <a:solidFill>
                  <a:schemeClr val="tx1"/>
                </a:solidFill>
                <a:latin typeface="宋体" panose="02010600030101010101" pitchFamily="2" charset="-122"/>
                <a:ea typeface="宋体" panose="02010600030101010101" pitchFamily="2" charset="-122"/>
              </a:rPr>
              <a:t>好友界面</a:t>
            </a:r>
            <a:r>
              <a:rPr lang="zh-CN" altLang="en-US" sz="2000" dirty="0">
                <a:latin typeface="宋体" panose="02010600030101010101" pitchFamily="2" charset="-122"/>
                <a:ea typeface="宋体" panose="02010600030101010101" pitchFamily="2" charset="-122"/>
              </a:rPr>
              <a:t>的组成部分：</a:t>
            </a:r>
          </a:p>
          <a:p>
            <a:r>
              <a:rPr lang="en-US" altLang="zh-CN" sz="2000" dirty="0">
                <a:solidFill>
                  <a:schemeClr val="accent1"/>
                </a:solidFill>
                <a:latin typeface="宋体" panose="02010600030101010101" pitchFamily="2" charset="-122"/>
                <a:ea typeface="宋体" panose="02010600030101010101" pitchFamily="2" charset="-122"/>
              </a:rPr>
              <a:t>    </a:t>
            </a:r>
            <a:r>
              <a:rPr lang="zh-CN" altLang="en-US" sz="2000" dirty="0">
                <a:solidFill>
                  <a:schemeClr val="accent1"/>
                </a:solidFill>
                <a:latin typeface="宋体" panose="02010600030101010101" pitchFamily="2" charset="-122"/>
                <a:ea typeface="宋体" panose="02010600030101010101" pitchFamily="2" charset="-122"/>
              </a:rPr>
              <a:t>收件箱</a:t>
            </a:r>
          </a:p>
          <a:p>
            <a:r>
              <a:rPr lang="en-US" altLang="zh-CN" sz="2000" dirty="0">
                <a:solidFill>
                  <a:schemeClr val="accent1"/>
                </a:solidFill>
                <a:latin typeface="宋体" panose="02010600030101010101" pitchFamily="2" charset="-122"/>
                <a:ea typeface="宋体" panose="02010600030101010101" pitchFamily="2" charset="-122"/>
              </a:rPr>
              <a:t>    </a:t>
            </a:r>
            <a:r>
              <a:rPr lang="zh-CN" altLang="en-US" sz="2000" dirty="0">
                <a:solidFill>
                  <a:schemeClr val="accent1"/>
                </a:solidFill>
                <a:latin typeface="宋体" panose="02010600030101010101" pitchFamily="2" charset="-122"/>
                <a:ea typeface="宋体" panose="02010600030101010101" pitchFamily="2" charset="-122"/>
              </a:rPr>
              <a:t>好友界面</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956786" y="473086"/>
            <a:ext cx="3027680" cy="583565"/>
          </a:xfrm>
          <a:prstGeom prst="rect">
            <a:avLst/>
          </a:prstGeom>
          <a:noFill/>
        </p:spPr>
        <p:txBody>
          <a:bodyPr wrap="none" rtlCol="0">
            <a:spAutoFit/>
          </a:bodyPr>
          <a:lstStyle/>
          <a:p>
            <a:pPr algn="l"/>
            <a:r>
              <a:rPr lang="zh-CN" altLang="en-US" sz="3200" b="1" dirty="0">
                <a:solidFill>
                  <a:srgbClr val="7188A8"/>
                </a:solidFill>
                <a:cs typeface="+mn-ea"/>
                <a:sym typeface="+mn-lt"/>
              </a:rPr>
              <a:t>排行榜界面原型</a:t>
            </a:r>
          </a:p>
        </p:txBody>
      </p:sp>
      <p:sp>
        <p:nvSpPr>
          <p:cNvPr id="16" name="矩形 15"/>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6" name="文本框 5"/>
          <p:cNvSpPr txBox="1"/>
          <p:nvPr/>
        </p:nvSpPr>
        <p:spPr>
          <a:xfrm>
            <a:off x="6483985" y="1402080"/>
            <a:ext cx="2788920" cy="1014730"/>
          </a:xfrm>
          <a:prstGeom prst="rect">
            <a:avLst/>
          </a:prstGeom>
          <a:noFill/>
        </p:spPr>
        <p:txBody>
          <a:bodyPr wrap="square" rtlCol="0">
            <a:spAutoFit/>
          </a:bodyPr>
          <a:lstStyle/>
          <a:p>
            <a:r>
              <a:rPr lang="zh-CN" altLang="en-US" sz="2000" dirty="0">
                <a:latin typeface="宋体" panose="02010600030101010101" pitchFamily="2" charset="-122"/>
                <a:ea typeface="宋体" panose="02010600030101010101" pitchFamily="2" charset="-122"/>
              </a:rPr>
              <a:t>排行榜界面的组成部分：</a:t>
            </a:r>
          </a:p>
          <a:p>
            <a:r>
              <a:rPr lang="zh-CN" altLang="en-US" sz="2000" dirty="0">
                <a:solidFill>
                  <a:schemeClr val="accent1"/>
                </a:solidFill>
                <a:latin typeface="宋体" panose="02010600030101010101" pitchFamily="2" charset="-122"/>
                <a:ea typeface="宋体" panose="02010600030101010101" pitchFamily="2" charset="-122"/>
              </a:rPr>
              <a:t>全球排行榜</a:t>
            </a:r>
          </a:p>
          <a:p>
            <a:r>
              <a:rPr lang="zh-CN" altLang="en-US" sz="2000" dirty="0">
                <a:solidFill>
                  <a:schemeClr val="accent1"/>
                </a:solidFill>
                <a:latin typeface="宋体" panose="02010600030101010101" pitchFamily="2" charset="-122"/>
                <a:ea typeface="宋体" panose="02010600030101010101" pitchFamily="2" charset="-122"/>
              </a:rPr>
              <a:t>好友排行榜</a:t>
            </a:r>
          </a:p>
        </p:txBody>
      </p:sp>
      <p:pic>
        <p:nvPicPr>
          <p:cNvPr id="7" name="图片 6"/>
          <p:cNvPicPr>
            <a:picLocks noChangeAspect="1"/>
          </p:cNvPicPr>
          <p:nvPr/>
        </p:nvPicPr>
        <p:blipFill>
          <a:blip r:embed="rId2"/>
          <a:stretch>
            <a:fillRect/>
          </a:stretch>
        </p:blipFill>
        <p:spPr>
          <a:xfrm>
            <a:off x="956786" y="1402080"/>
            <a:ext cx="2122805" cy="455358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956786" y="473086"/>
            <a:ext cx="1052195" cy="583565"/>
          </a:xfrm>
          <a:prstGeom prst="rect">
            <a:avLst/>
          </a:prstGeom>
          <a:noFill/>
        </p:spPr>
        <p:txBody>
          <a:bodyPr wrap="none" rtlCol="0">
            <a:spAutoFit/>
          </a:bodyPr>
          <a:lstStyle/>
          <a:p>
            <a:pPr algn="l"/>
            <a:r>
              <a:rPr lang="en-US" altLang="zh-CN" sz="3200" b="1" dirty="0">
                <a:solidFill>
                  <a:srgbClr val="7188A8"/>
                </a:solidFill>
                <a:cs typeface="+mn-ea"/>
                <a:sym typeface="+mn-lt"/>
              </a:rPr>
              <a:t>ER</a:t>
            </a:r>
            <a:r>
              <a:rPr lang="zh-CN" altLang="en-US" sz="3200" b="1" dirty="0">
                <a:solidFill>
                  <a:srgbClr val="7188A8"/>
                </a:solidFill>
                <a:cs typeface="+mn-ea"/>
                <a:sym typeface="+mn-lt"/>
              </a:rPr>
              <a:t>图</a:t>
            </a:r>
          </a:p>
        </p:txBody>
      </p:sp>
      <p:sp>
        <p:nvSpPr>
          <p:cNvPr id="16" name="矩形 15"/>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4" name="图片 3"/>
          <p:cNvPicPr>
            <a:picLocks noChangeAspect="1"/>
          </p:cNvPicPr>
          <p:nvPr/>
        </p:nvPicPr>
        <p:blipFill>
          <a:blip r:embed="rId2"/>
          <a:stretch>
            <a:fillRect/>
          </a:stretch>
        </p:blipFill>
        <p:spPr>
          <a:xfrm>
            <a:off x="3751580" y="1009015"/>
            <a:ext cx="4209415" cy="50882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956310" y="2366010"/>
            <a:ext cx="10517505" cy="1438910"/>
          </a:xfrm>
          <a:prstGeom prst="rect">
            <a:avLst/>
          </a:prstGeom>
          <a:solidFill>
            <a:schemeClr val="bg1"/>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956945" y="1064260"/>
            <a:ext cx="10127615" cy="1301750"/>
          </a:xfrm>
          <a:prstGeom prst="rect">
            <a:avLst/>
          </a:prstGeom>
          <a:solidFill>
            <a:schemeClr val="bg1"/>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956786" y="473086"/>
            <a:ext cx="1808480" cy="583565"/>
          </a:xfrm>
          <a:prstGeom prst="rect">
            <a:avLst/>
          </a:prstGeom>
          <a:noFill/>
        </p:spPr>
        <p:txBody>
          <a:bodyPr wrap="none" rtlCol="0">
            <a:spAutoFit/>
          </a:bodyPr>
          <a:lstStyle/>
          <a:p>
            <a:pPr algn="l"/>
            <a:r>
              <a:rPr lang="zh-CN" sz="3200" b="1" dirty="0">
                <a:solidFill>
                  <a:srgbClr val="7188A8"/>
                </a:solidFill>
                <a:cs typeface="+mn-ea"/>
                <a:sym typeface="+mn-lt"/>
              </a:rPr>
              <a:t>数据字典</a:t>
            </a:r>
          </a:p>
        </p:txBody>
      </p:sp>
      <p:sp>
        <p:nvSpPr>
          <p:cNvPr id="16" name="矩形 15"/>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2" name="图片 1"/>
          <p:cNvPicPr>
            <a:picLocks noChangeAspect="1"/>
          </p:cNvPicPr>
          <p:nvPr/>
        </p:nvPicPr>
        <p:blipFill>
          <a:blip r:embed="rId2"/>
          <a:stretch>
            <a:fillRect/>
          </a:stretch>
        </p:blipFill>
        <p:spPr>
          <a:xfrm>
            <a:off x="1043940" y="1211580"/>
            <a:ext cx="3989070" cy="1154430"/>
          </a:xfrm>
          <a:prstGeom prst="rect">
            <a:avLst/>
          </a:prstGeom>
        </p:spPr>
      </p:pic>
      <p:pic>
        <p:nvPicPr>
          <p:cNvPr id="3" name="图片 2"/>
          <p:cNvPicPr>
            <a:picLocks noChangeAspect="1"/>
          </p:cNvPicPr>
          <p:nvPr/>
        </p:nvPicPr>
        <p:blipFill>
          <a:blip r:embed="rId3"/>
          <a:stretch>
            <a:fillRect/>
          </a:stretch>
        </p:blipFill>
        <p:spPr>
          <a:xfrm>
            <a:off x="6082665" y="1219835"/>
            <a:ext cx="3000375" cy="990600"/>
          </a:xfrm>
          <a:prstGeom prst="rect">
            <a:avLst/>
          </a:prstGeom>
        </p:spPr>
      </p:pic>
      <p:pic>
        <p:nvPicPr>
          <p:cNvPr id="4" name="图片 3"/>
          <p:cNvPicPr>
            <a:picLocks noChangeAspect="1"/>
          </p:cNvPicPr>
          <p:nvPr/>
        </p:nvPicPr>
        <p:blipFill>
          <a:blip r:embed="rId4"/>
          <a:stretch>
            <a:fillRect/>
          </a:stretch>
        </p:blipFill>
        <p:spPr>
          <a:xfrm>
            <a:off x="1043940" y="2479675"/>
            <a:ext cx="5038725" cy="933450"/>
          </a:xfrm>
          <a:prstGeom prst="rect">
            <a:avLst/>
          </a:prstGeom>
        </p:spPr>
      </p:pic>
      <p:pic>
        <p:nvPicPr>
          <p:cNvPr id="5" name="图片 4"/>
          <p:cNvPicPr>
            <a:picLocks noChangeAspect="1"/>
          </p:cNvPicPr>
          <p:nvPr/>
        </p:nvPicPr>
        <p:blipFill>
          <a:blip r:embed="rId5"/>
          <a:stretch>
            <a:fillRect/>
          </a:stretch>
        </p:blipFill>
        <p:spPr>
          <a:xfrm>
            <a:off x="7110730" y="2500630"/>
            <a:ext cx="3352800" cy="1076325"/>
          </a:xfrm>
          <a:prstGeom prst="rect">
            <a:avLst/>
          </a:prstGeom>
        </p:spPr>
      </p:pic>
      <p:sp>
        <p:nvSpPr>
          <p:cNvPr id="6" name="矩形 5"/>
          <p:cNvSpPr/>
          <p:nvPr/>
        </p:nvSpPr>
        <p:spPr>
          <a:xfrm>
            <a:off x="4935220" y="1252855"/>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6"/>
          <a:stretch>
            <a:fillRect/>
          </a:stretch>
        </p:blipFill>
        <p:spPr>
          <a:xfrm>
            <a:off x="956945" y="3940175"/>
            <a:ext cx="3476625" cy="1009650"/>
          </a:xfrm>
          <a:prstGeom prst="rect">
            <a:avLst/>
          </a:prstGeom>
        </p:spPr>
      </p:pic>
      <p:pic>
        <p:nvPicPr>
          <p:cNvPr id="11" name="图片 10"/>
          <p:cNvPicPr>
            <a:picLocks noChangeAspect="1"/>
          </p:cNvPicPr>
          <p:nvPr/>
        </p:nvPicPr>
        <p:blipFill>
          <a:blip r:embed="rId7"/>
          <a:stretch>
            <a:fillRect/>
          </a:stretch>
        </p:blipFill>
        <p:spPr>
          <a:xfrm>
            <a:off x="4405630" y="3940175"/>
            <a:ext cx="3619500" cy="1133475"/>
          </a:xfrm>
          <a:prstGeom prst="rect">
            <a:avLst/>
          </a:prstGeom>
        </p:spPr>
      </p:pic>
      <p:pic>
        <p:nvPicPr>
          <p:cNvPr id="12" name="图片 11"/>
          <p:cNvPicPr>
            <a:picLocks noChangeAspect="1"/>
          </p:cNvPicPr>
          <p:nvPr/>
        </p:nvPicPr>
        <p:blipFill>
          <a:blip r:embed="rId8"/>
          <a:stretch>
            <a:fillRect/>
          </a:stretch>
        </p:blipFill>
        <p:spPr>
          <a:xfrm>
            <a:off x="7807325" y="3873500"/>
            <a:ext cx="3667125" cy="1143000"/>
          </a:xfrm>
          <a:prstGeom prst="rect">
            <a:avLst/>
          </a:prstGeom>
        </p:spPr>
      </p:pic>
      <p:pic>
        <p:nvPicPr>
          <p:cNvPr id="13" name="图片 12"/>
          <p:cNvPicPr>
            <a:picLocks noChangeAspect="1"/>
          </p:cNvPicPr>
          <p:nvPr/>
        </p:nvPicPr>
        <p:blipFill>
          <a:blip r:embed="rId9"/>
          <a:stretch>
            <a:fillRect/>
          </a:stretch>
        </p:blipFill>
        <p:spPr>
          <a:xfrm>
            <a:off x="956945" y="4949825"/>
            <a:ext cx="2714625" cy="1171575"/>
          </a:xfrm>
          <a:prstGeom prst="rect">
            <a:avLst/>
          </a:prstGeom>
        </p:spPr>
      </p:pic>
      <p:pic>
        <p:nvPicPr>
          <p:cNvPr id="15" name="图片 14"/>
          <p:cNvPicPr>
            <a:picLocks noChangeAspect="1"/>
          </p:cNvPicPr>
          <p:nvPr/>
        </p:nvPicPr>
        <p:blipFill>
          <a:blip r:embed="rId10"/>
          <a:stretch>
            <a:fillRect/>
          </a:stretch>
        </p:blipFill>
        <p:spPr>
          <a:xfrm>
            <a:off x="4433570" y="5154295"/>
            <a:ext cx="3867150" cy="952500"/>
          </a:xfrm>
          <a:prstGeom prst="rect">
            <a:avLst/>
          </a:prstGeom>
        </p:spPr>
      </p:pic>
      <p:pic>
        <p:nvPicPr>
          <p:cNvPr id="17" name="图片 16"/>
          <p:cNvPicPr>
            <a:picLocks noChangeAspect="1"/>
          </p:cNvPicPr>
          <p:nvPr/>
        </p:nvPicPr>
        <p:blipFill>
          <a:blip r:embed="rId11"/>
          <a:stretch>
            <a:fillRect/>
          </a:stretch>
        </p:blipFill>
        <p:spPr>
          <a:xfrm>
            <a:off x="8348980" y="5168900"/>
            <a:ext cx="2114550" cy="923925"/>
          </a:xfrm>
          <a:prstGeom prst="rect">
            <a:avLst/>
          </a:prstGeom>
        </p:spPr>
      </p:pic>
      <p:sp>
        <p:nvSpPr>
          <p:cNvPr id="18" name="矩形 17"/>
          <p:cNvSpPr/>
          <p:nvPr/>
        </p:nvSpPr>
        <p:spPr>
          <a:xfrm>
            <a:off x="956945" y="3804920"/>
            <a:ext cx="10517505" cy="1280795"/>
          </a:xfrm>
          <a:prstGeom prst="rect">
            <a:avLst/>
          </a:prstGeom>
          <a:no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956945" y="5073650"/>
            <a:ext cx="10517505" cy="1280795"/>
          </a:xfrm>
          <a:prstGeom prst="rect">
            <a:avLst/>
          </a:prstGeom>
          <a:no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a:off x="-194553" y="0"/>
            <a:ext cx="3307404" cy="6858001"/>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rot="10800000">
            <a:off x="8884488" y="0"/>
            <a:ext cx="3307404" cy="6858001"/>
          </a:xfrm>
          <a:prstGeom prst="rect">
            <a:avLst/>
          </a:prstGeom>
        </p:spPr>
      </p:pic>
      <p:sp>
        <p:nvSpPr>
          <p:cNvPr id="8" name="椭圆 7"/>
          <p:cNvSpPr/>
          <p:nvPr/>
        </p:nvSpPr>
        <p:spPr>
          <a:xfrm>
            <a:off x="3789329" y="1122329"/>
            <a:ext cx="4613342" cy="4613342"/>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9" name="组合 8"/>
          <p:cNvGrpSpPr/>
          <p:nvPr/>
        </p:nvGrpSpPr>
        <p:grpSpPr>
          <a:xfrm>
            <a:off x="4230282" y="1901757"/>
            <a:ext cx="3731437" cy="2144743"/>
            <a:chOff x="4294963" y="2039833"/>
            <a:chExt cx="3731437" cy="2144743"/>
          </a:xfrm>
        </p:grpSpPr>
        <p:sp>
          <p:nvSpPr>
            <p:cNvPr id="10" name="矩形 9"/>
            <p:cNvSpPr/>
            <p:nvPr/>
          </p:nvSpPr>
          <p:spPr>
            <a:xfrm>
              <a:off x="4359646" y="3129424"/>
              <a:ext cx="3602071" cy="769441"/>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4400" dirty="0">
                  <a:ln w="0"/>
                  <a:solidFill>
                    <a:prstClr val="white"/>
                  </a:solidFill>
                  <a:latin typeface="思源黑体 CN Heavy" panose="020B0A00000000000000" pitchFamily="34" charset="-122"/>
                  <a:ea typeface="思源黑体 CN Heavy" panose="020B0A00000000000000" pitchFamily="34" charset="-122"/>
                </a:rPr>
                <a:t>玩法</a:t>
              </a:r>
              <a:r>
                <a:rPr kumimoji="0" lang="zh-CN" altLang="en-US" sz="44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说明</a:t>
              </a:r>
            </a:p>
          </p:txBody>
        </p:sp>
        <p:sp>
          <p:nvSpPr>
            <p:cNvPr id="11" name="矩形 10"/>
            <p:cNvSpPr/>
            <p:nvPr/>
          </p:nvSpPr>
          <p:spPr>
            <a:xfrm>
              <a:off x="5474881" y="2039833"/>
              <a:ext cx="1371600" cy="1200329"/>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03</a:t>
              </a:r>
              <a:endParaRPr kumimoji="0" lang="zh-CN" altLang="en-US"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sp>
          <p:nvSpPr>
            <p:cNvPr id="12" name="文本框 11"/>
            <p:cNvSpPr txBox="1"/>
            <p:nvPr/>
          </p:nvSpPr>
          <p:spPr>
            <a:xfrm>
              <a:off x="4294963" y="3816276"/>
              <a:ext cx="3731437" cy="36830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lumMod val="95000"/>
                  </a:prstClr>
                </a:solidFill>
                <a:effectLst/>
                <a:uLnTx/>
                <a:uFillTx/>
                <a:latin typeface="等线" panose="02010600030101010101" pitchFamily="2" charset="-122"/>
                <a:ea typeface="等线" panose="02010600030101010101" pitchFamily="2" charset="-122"/>
                <a:cs typeface="+mn-cs"/>
              </a:endParaRPr>
            </a:p>
          </p:txBody>
        </p:sp>
      </p:grpSp>
    </p:spTree>
    <p:extLst>
      <p:ext uri="{BB962C8B-B14F-4D97-AF65-F5344CB8AC3E}">
        <p14:creationId xmlns:p14="http://schemas.microsoft.com/office/powerpoint/2010/main" val="4041868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5299075" y="1630680"/>
            <a:ext cx="5540375" cy="4154170"/>
          </a:xfrm>
          <a:prstGeom prst="rect">
            <a:avLst/>
          </a:prstGeom>
          <a:noFill/>
          <a:ln w="9525">
            <a:noFill/>
          </a:ln>
        </p:spPr>
        <p:txBody>
          <a:bodyPr wrap="square">
            <a:spAutoFit/>
          </a:bodyPr>
          <a:lstStyle/>
          <a:p>
            <a:pPr indent="276225"/>
            <a:r>
              <a:rPr lang="en-US" altLang="zh-CN" sz="2400" b="0">
                <a:ln/>
                <a:solidFill>
                  <a:schemeClr val="tx2"/>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rPr>
              <a:t>    </a:t>
            </a:r>
            <a:r>
              <a:rPr lang="zh-CN" sz="2400" b="0">
                <a:ln/>
                <a:solidFill>
                  <a:schemeClr val="tx2"/>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rPr>
              <a:t>该需求规格说明书文档对《基于微信开发者工具开发的飞翔的小鸟游戏》软件做了全面细致的用户需求分析，着重参考了几个关键用户和当然用户的意见。明确了要开发的软件应具有的功能，界面设计与性能等等，使系统分析人员能够清楚地了解用户的需求，并在次基础上进一步提出概要设计说明书和完成后续的开发与设计工作。</a:t>
            </a:r>
          </a:p>
          <a:p>
            <a:pPr indent="276225"/>
            <a:r>
              <a:rPr lang="zh-CN" sz="2400" b="0">
                <a:ln/>
                <a:solidFill>
                  <a:schemeClr val="tx2"/>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rPr>
              <a:t>         本书的预期读者为评审组成员，项目组成员，当然用户和关键用户组</a:t>
            </a:r>
            <a:endParaRPr lang="zh-CN" altLang="en-US" sz="2400" b="0">
              <a:ln/>
              <a:solidFill>
                <a:schemeClr val="tx2"/>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endParaRPr>
          </a:p>
        </p:txBody>
      </p:sp>
      <p:sp>
        <p:nvSpPr>
          <p:cNvPr id="5" name="文本框 4"/>
          <p:cNvSpPr txBox="1"/>
          <p:nvPr/>
        </p:nvSpPr>
        <p:spPr>
          <a:xfrm>
            <a:off x="804863" y="373391"/>
            <a:ext cx="3761105" cy="768350"/>
          </a:xfrm>
          <a:prstGeom prst="rect">
            <a:avLst/>
          </a:prstGeom>
          <a:noFill/>
        </p:spPr>
        <p:txBody>
          <a:bodyPr wrap="square" rtlCol="0">
            <a:spAutoFit/>
          </a:bodyPr>
          <a:lstStyle/>
          <a:p>
            <a:r>
              <a:rPr lang="zh-CN" altLang="en-US" sz="4400" b="1" dirty="0">
                <a:solidFill>
                  <a:srgbClr val="7188A8"/>
                </a:solidFill>
                <a:cs typeface="+mn-ea"/>
                <a:sym typeface="+mn-lt"/>
              </a:rPr>
              <a:t>概述</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6" name="图片 5" descr="图形用户界面, 应用程序&#10;&#10;描述已自动生成">
            <a:extLst>
              <a:ext uri="{FF2B5EF4-FFF2-40B4-BE49-F238E27FC236}">
                <a16:creationId xmlns:a16="http://schemas.microsoft.com/office/drawing/2014/main" id="{70E55947-F539-49B5-84B8-EC087986AA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58925" y="1630680"/>
            <a:ext cx="2496741" cy="44386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909161" y="467371"/>
            <a:ext cx="1826141" cy="584775"/>
          </a:xfrm>
          <a:prstGeom prst="rect">
            <a:avLst/>
          </a:prstGeom>
          <a:noFill/>
        </p:spPr>
        <p:txBody>
          <a:bodyPr wrap="none" rtlCol="0">
            <a:spAutoFit/>
          </a:bodyPr>
          <a:lstStyle/>
          <a:p>
            <a:r>
              <a:rPr lang="zh-CN" altLang="en-US" sz="3200" b="1" dirty="0">
                <a:solidFill>
                  <a:srgbClr val="7188A8"/>
                </a:solidFill>
                <a:cs typeface="+mn-ea"/>
                <a:sym typeface="+mn-lt"/>
              </a:rPr>
              <a:t>玩法说明</a:t>
            </a:r>
          </a:p>
        </p:txBody>
      </p:sp>
      <p:sp>
        <p:nvSpPr>
          <p:cNvPr id="16" name="矩形 15"/>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3" name="图片 2">
            <a:extLst>
              <a:ext uri="{FF2B5EF4-FFF2-40B4-BE49-F238E27FC236}">
                <a16:creationId xmlns:a16="http://schemas.microsoft.com/office/drawing/2014/main" id="{79A36B4F-C737-4D46-9D89-8F84FD1AF08F}"/>
              </a:ext>
            </a:extLst>
          </p:cNvPr>
          <p:cNvPicPr>
            <a:picLocks noChangeAspect="1"/>
          </p:cNvPicPr>
          <p:nvPr/>
        </p:nvPicPr>
        <p:blipFill>
          <a:blip r:embed="rId2"/>
          <a:stretch>
            <a:fillRect/>
          </a:stretch>
        </p:blipFill>
        <p:spPr>
          <a:xfrm>
            <a:off x="4687766" y="823912"/>
            <a:ext cx="2691948" cy="5329238"/>
          </a:xfrm>
          <a:prstGeom prst="rect">
            <a:avLst/>
          </a:prstGeom>
        </p:spPr>
      </p:pic>
      <p:sp>
        <p:nvSpPr>
          <p:cNvPr id="5" name="文本框 4">
            <a:extLst>
              <a:ext uri="{FF2B5EF4-FFF2-40B4-BE49-F238E27FC236}">
                <a16:creationId xmlns:a16="http://schemas.microsoft.com/office/drawing/2014/main" id="{CD421A62-CDB6-44CF-AEB4-0B46E4DB4190}"/>
              </a:ext>
            </a:extLst>
          </p:cNvPr>
          <p:cNvSpPr txBox="1"/>
          <p:nvPr/>
        </p:nvSpPr>
        <p:spPr>
          <a:xfrm>
            <a:off x="8277225" y="1276350"/>
            <a:ext cx="2800350" cy="1477328"/>
          </a:xfrm>
          <a:prstGeom prst="rect">
            <a:avLst/>
          </a:prstGeom>
          <a:noFill/>
        </p:spPr>
        <p:txBody>
          <a:bodyPr wrap="square" rtlCol="0">
            <a:spAutoFit/>
          </a:bodyPr>
          <a:lstStyle/>
          <a:p>
            <a:r>
              <a:rPr lang="zh-CN" altLang="en-US" dirty="0"/>
              <a:t>爱心：玩游戏的必须消耗品，没进行一局游戏需要消耗</a:t>
            </a:r>
            <a:r>
              <a:rPr lang="en-US" altLang="zh-CN" dirty="0"/>
              <a:t>1</a:t>
            </a:r>
            <a:r>
              <a:rPr lang="zh-CN" altLang="en-US" dirty="0"/>
              <a:t>个爱心，每</a:t>
            </a:r>
            <a:r>
              <a:rPr lang="en-US" altLang="zh-CN" dirty="0"/>
              <a:t>5</a:t>
            </a:r>
            <a:r>
              <a:rPr lang="zh-CN" altLang="en-US" dirty="0"/>
              <a:t>分钟恢复一个爱心，爱心最多能够积累</a:t>
            </a:r>
            <a:r>
              <a:rPr lang="en-US" altLang="zh-CN" dirty="0"/>
              <a:t>10</a:t>
            </a:r>
            <a:r>
              <a:rPr lang="zh-CN" altLang="en-US" dirty="0"/>
              <a:t>个</a:t>
            </a:r>
          </a:p>
        </p:txBody>
      </p:sp>
      <p:cxnSp>
        <p:nvCxnSpPr>
          <p:cNvPr id="7" name="直接箭头连接符 6">
            <a:extLst>
              <a:ext uri="{FF2B5EF4-FFF2-40B4-BE49-F238E27FC236}">
                <a16:creationId xmlns:a16="http://schemas.microsoft.com/office/drawing/2014/main" id="{369B3ECC-91CF-474F-AF7E-D5746C5BD593}"/>
              </a:ext>
            </a:extLst>
          </p:cNvPr>
          <p:cNvCxnSpPr/>
          <p:nvPr/>
        </p:nvCxnSpPr>
        <p:spPr>
          <a:xfrm>
            <a:off x="6991350" y="1476375"/>
            <a:ext cx="1285875" cy="3810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直接箭头连接符 8">
            <a:extLst>
              <a:ext uri="{FF2B5EF4-FFF2-40B4-BE49-F238E27FC236}">
                <a16:creationId xmlns:a16="http://schemas.microsoft.com/office/drawing/2014/main" id="{A2C635DC-FBC7-4D04-80D0-9F5D2983A5F0}"/>
              </a:ext>
            </a:extLst>
          </p:cNvPr>
          <p:cNvCxnSpPr>
            <a:cxnSpLocks/>
          </p:cNvCxnSpPr>
          <p:nvPr/>
        </p:nvCxnSpPr>
        <p:spPr>
          <a:xfrm flipH="1" flipV="1">
            <a:off x="4124325" y="2581275"/>
            <a:ext cx="1400175" cy="8477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文本框 9">
            <a:extLst>
              <a:ext uri="{FF2B5EF4-FFF2-40B4-BE49-F238E27FC236}">
                <a16:creationId xmlns:a16="http://schemas.microsoft.com/office/drawing/2014/main" id="{E6822019-2447-4640-B5F4-F57C5782BB39}"/>
              </a:ext>
            </a:extLst>
          </p:cNvPr>
          <p:cNvSpPr txBox="1"/>
          <p:nvPr/>
        </p:nvSpPr>
        <p:spPr>
          <a:xfrm>
            <a:off x="838200" y="1628775"/>
            <a:ext cx="3352800" cy="1754326"/>
          </a:xfrm>
          <a:prstGeom prst="rect">
            <a:avLst/>
          </a:prstGeom>
          <a:noFill/>
        </p:spPr>
        <p:txBody>
          <a:bodyPr wrap="square" rtlCol="0">
            <a:spAutoFit/>
          </a:bodyPr>
          <a:lstStyle/>
          <a:p>
            <a:r>
              <a:rPr lang="zh-CN" altLang="en-US" dirty="0"/>
              <a:t>难度选择：游戏难度分为简单，普通，困难三种，不同的难度首先影响的是小鸟的飞行速度，难度越难，小鸟飞行速度越快，当难度选择为困难模式的时候，水管会上下移动</a:t>
            </a:r>
          </a:p>
        </p:txBody>
      </p:sp>
      <p:sp>
        <p:nvSpPr>
          <p:cNvPr id="15" name="文本框 14">
            <a:extLst>
              <a:ext uri="{FF2B5EF4-FFF2-40B4-BE49-F238E27FC236}">
                <a16:creationId xmlns:a16="http://schemas.microsoft.com/office/drawing/2014/main" id="{1D77A5B3-BE23-49F1-83A6-6D2953DA6095}"/>
              </a:ext>
            </a:extLst>
          </p:cNvPr>
          <p:cNvSpPr txBox="1"/>
          <p:nvPr/>
        </p:nvSpPr>
        <p:spPr>
          <a:xfrm>
            <a:off x="8277225" y="4000500"/>
            <a:ext cx="2800350" cy="646331"/>
          </a:xfrm>
          <a:prstGeom prst="rect">
            <a:avLst/>
          </a:prstGeom>
          <a:noFill/>
        </p:spPr>
        <p:txBody>
          <a:bodyPr wrap="square" rtlCol="0">
            <a:spAutoFit/>
          </a:bodyPr>
          <a:lstStyle/>
          <a:p>
            <a:r>
              <a:rPr lang="zh-CN" altLang="en-US" dirty="0"/>
              <a:t>地图选择</a:t>
            </a:r>
            <a:r>
              <a:rPr lang="en-US" altLang="zh-CN" dirty="0"/>
              <a:t>:</a:t>
            </a:r>
            <a:r>
              <a:rPr lang="zh-CN" altLang="en-US" dirty="0"/>
              <a:t>可以切换不同的地图玩游戏</a:t>
            </a:r>
          </a:p>
        </p:txBody>
      </p:sp>
      <p:cxnSp>
        <p:nvCxnSpPr>
          <p:cNvPr id="13" name="直接箭头连接符 12">
            <a:extLst>
              <a:ext uri="{FF2B5EF4-FFF2-40B4-BE49-F238E27FC236}">
                <a16:creationId xmlns:a16="http://schemas.microsoft.com/office/drawing/2014/main" id="{9E4C739A-9082-4CA7-A6D6-0D045E41291B}"/>
              </a:ext>
            </a:extLst>
          </p:cNvPr>
          <p:cNvCxnSpPr/>
          <p:nvPr/>
        </p:nvCxnSpPr>
        <p:spPr>
          <a:xfrm flipV="1">
            <a:off x="6667502" y="4323665"/>
            <a:ext cx="1781173" cy="667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6681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6B3640A-F1BA-4250-A117-15847D88D90C}"/>
              </a:ext>
            </a:extLst>
          </p:cNvPr>
          <p:cNvPicPr>
            <a:picLocks noChangeAspect="1"/>
          </p:cNvPicPr>
          <p:nvPr/>
        </p:nvPicPr>
        <p:blipFill>
          <a:blip r:embed="rId2"/>
          <a:stretch>
            <a:fillRect/>
          </a:stretch>
        </p:blipFill>
        <p:spPr>
          <a:xfrm>
            <a:off x="4499522" y="1142832"/>
            <a:ext cx="2511637" cy="4912659"/>
          </a:xfrm>
          <a:prstGeom prst="rect">
            <a:avLst/>
          </a:prstGeom>
        </p:spPr>
      </p:pic>
      <p:cxnSp>
        <p:nvCxnSpPr>
          <p:cNvPr id="9" name="直接箭头连接符 8">
            <a:extLst>
              <a:ext uri="{FF2B5EF4-FFF2-40B4-BE49-F238E27FC236}">
                <a16:creationId xmlns:a16="http://schemas.microsoft.com/office/drawing/2014/main" id="{782BAE30-82F7-4057-9E1A-2AA3DAD01C94}"/>
              </a:ext>
            </a:extLst>
          </p:cNvPr>
          <p:cNvCxnSpPr>
            <a:cxnSpLocks/>
          </p:cNvCxnSpPr>
          <p:nvPr/>
        </p:nvCxnSpPr>
        <p:spPr>
          <a:xfrm flipV="1">
            <a:off x="5844988" y="1380565"/>
            <a:ext cx="2438400" cy="2779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文本框 9">
            <a:extLst>
              <a:ext uri="{FF2B5EF4-FFF2-40B4-BE49-F238E27FC236}">
                <a16:creationId xmlns:a16="http://schemas.microsoft.com/office/drawing/2014/main" id="{D561F9DD-ADCE-48F3-834E-2AE25615F49C}"/>
              </a:ext>
            </a:extLst>
          </p:cNvPr>
          <p:cNvSpPr txBox="1"/>
          <p:nvPr/>
        </p:nvSpPr>
        <p:spPr>
          <a:xfrm>
            <a:off x="8427584" y="1142832"/>
            <a:ext cx="2420470" cy="646331"/>
          </a:xfrm>
          <a:prstGeom prst="rect">
            <a:avLst/>
          </a:prstGeom>
          <a:noFill/>
        </p:spPr>
        <p:txBody>
          <a:bodyPr wrap="square" rtlCol="0">
            <a:spAutoFit/>
          </a:bodyPr>
          <a:lstStyle/>
          <a:p>
            <a:r>
              <a:rPr lang="zh-CN" altLang="en-US" dirty="0"/>
              <a:t>分数统计：小鸟没通过一个水管，分数加</a:t>
            </a:r>
            <a:r>
              <a:rPr lang="en-US" altLang="zh-CN" dirty="0"/>
              <a:t>1</a:t>
            </a:r>
            <a:endParaRPr lang="zh-CN" altLang="en-US" dirty="0"/>
          </a:p>
        </p:txBody>
      </p:sp>
      <p:cxnSp>
        <p:nvCxnSpPr>
          <p:cNvPr id="14" name="直接箭头连接符 13">
            <a:extLst>
              <a:ext uri="{FF2B5EF4-FFF2-40B4-BE49-F238E27FC236}">
                <a16:creationId xmlns:a16="http://schemas.microsoft.com/office/drawing/2014/main" id="{91188412-4103-4B95-9079-F300959A3742}"/>
              </a:ext>
            </a:extLst>
          </p:cNvPr>
          <p:cNvCxnSpPr/>
          <p:nvPr/>
        </p:nvCxnSpPr>
        <p:spPr>
          <a:xfrm flipV="1">
            <a:off x="5925671" y="2985247"/>
            <a:ext cx="2743200" cy="4437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文本框 14">
            <a:extLst>
              <a:ext uri="{FF2B5EF4-FFF2-40B4-BE49-F238E27FC236}">
                <a16:creationId xmlns:a16="http://schemas.microsoft.com/office/drawing/2014/main" id="{6AD37027-3F8E-45F9-8CE0-4A177AE92A8B}"/>
              </a:ext>
            </a:extLst>
          </p:cNvPr>
          <p:cNvSpPr txBox="1"/>
          <p:nvPr/>
        </p:nvSpPr>
        <p:spPr>
          <a:xfrm>
            <a:off x="8695764" y="2725271"/>
            <a:ext cx="2590801" cy="646331"/>
          </a:xfrm>
          <a:prstGeom prst="rect">
            <a:avLst/>
          </a:prstGeom>
          <a:noFill/>
        </p:spPr>
        <p:txBody>
          <a:bodyPr wrap="square" rtlCol="0">
            <a:spAutoFit/>
          </a:bodyPr>
          <a:lstStyle/>
          <a:p>
            <a:r>
              <a:rPr lang="zh-CN" altLang="en-US" dirty="0"/>
              <a:t>倒计时：在有游戏开始前帮助玩家集中精神</a:t>
            </a:r>
          </a:p>
        </p:txBody>
      </p:sp>
      <p:cxnSp>
        <p:nvCxnSpPr>
          <p:cNvPr id="17" name="直接箭头连接符 16">
            <a:extLst>
              <a:ext uri="{FF2B5EF4-FFF2-40B4-BE49-F238E27FC236}">
                <a16:creationId xmlns:a16="http://schemas.microsoft.com/office/drawing/2014/main" id="{9EA7CE83-3F99-4A9E-B0FD-708865DD12E0}"/>
              </a:ext>
            </a:extLst>
          </p:cNvPr>
          <p:cNvCxnSpPr>
            <a:cxnSpLocks/>
          </p:cNvCxnSpPr>
          <p:nvPr/>
        </p:nvCxnSpPr>
        <p:spPr>
          <a:xfrm flipH="1" flipV="1">
            <a:off x="3500717" y="1789163"/>
            <a:ext cx="2102225" cy="4430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文本框 17">
            <a:extLst>
              <a:ext uri="{FF2B5EF4-FFF2-40B4-BE49-F238E27FC236}">
                <a16:creationId xmlns:a16="http://schemas.microsoft.com/office/drawing/2014/main" id="{70BF67A8-854F-46F6-B0C7-6A7F8644606E}"/>
              </a:ext>
            </a:extLst>
          </p:cNvPr>
          <p:cNvSpPr txBox="1"/>
          <p:nvPr/>
        </p:nvSpPr>
        <p:spPr>
          <a:xfrm>
            <a:off x="474318" y="1335305"/>
            <a:ext cx="3163781" cy="646331"/>
          </a:xfrm>
          <a:prstGeom prst="rect">
            <a:avLst/>
          </a:prstGeom>
          <a:noFill/>
        </p:spPr>
        <p:txBody>
          <a:bodyPr wrap="square" rtlCol="0">
            <a:spAutoFit/>
          </a:bodyPr>
          <a:lstStyle/>
          <a:p>
            <a:r>
              <a:rPr lang="zh-CN" altLang="en-US" dirty="0"/>
              <a:t>水管：游戏中的障碍物，小鸟如果撞上水管会直接死去</a:t>
            </a:r>
          </a:p>
        </p:txBody>
      </p:sp>
      <p:sp>
        <p:nvSpPr>
          <p:cNvPr id="20" name="文本框 19">
            <a:extLst>
              <a:ext uri="{FF2B5EF4-FFF2-40B4-BE49-F238E27FC236}">
                <a16:creationId xmlns:a16="http://schemas.microsoft.com/office/drawing/2014/main" id="{A4F9AE3A-0A73-4E57-B4AC-B5ACF796FB4D}"/>
              </a:ext>
            </a:extLst>
          </p:cNvPr>
          <p:cNvSpPr txBox="1"/>
          <p:nvPr/>
        </p:nvSpPr>
        <p:spPr>
          <a:xfrm>
            <a:off x="477750" y="2985247"/>
            <a:ext cx="3522369" cy="923330"/>
          </a:xfrm>
          <a:prstGeom prst="rect">
            <a:avLst/>
          </a:prstGeom>
          <a:noFill/>
        </p:spPr>
        <p:txBody>
          <a:bodyPr wrap="square" rtlCol="0">
            <a:spAutoFit/>
          </a:bodyPr>
          <a:lstStyle/>
          <a:p>
            <a:r>
              <a:rPr lang="zh-CN" altLang="en-US" dirty="0"/>
              <a:t>小鸟：游戏中的主人公，他会自然下落，但是当玩家点击屏幕的时候他就会向上飞行一段距离</a:t>
            </a:r>
          </a:p>
        </p:txBody>
      </p:sp>
      <p:cxnSp>
        <p:nvCxnSpPr>
          <p:cNvPr id="21" name="直接箭头连接符 20">
            <a:extLst>
              <a:ext uri="{FF2B5EF4-FFF2-40B4-BE49-F238E27FC236}">
                <a16:creationId xmlns:a16="http://schemas.microsoft.com/office/drawing/2014/main" id="{AD86E200-BC5D-464C-BAE4-8D608F5DDCFC}"/>
              </a:ext>
            </a:extLst>
          </p:cNvPr>
          <p:cNvCxnSpPr>
            <a:cxnSpLocks/>
          </p:cNvCxnSpPr>
          <p:nvPr/>
        </p:nvCxnSpPr>
        <p:spPr>
          <a:xfrm flipH="1" flipV="1">
            <a:off x="3791310" y="3377636"/>
            <a:ext cx="1207614" cy="2215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文本框 22">
            <a:extLst>
              <a:ext uri="{FF2B5EF4-FFF2-40B4-BE49-F238E27FC236}">
                <a16:creationId xmlns:a16="http://schemas.microsoft.com/office/drawing/2014/main" id="{FB177D1A-FE11-47EF-AABE-2099680770D5}"/>
              </a:ext>
            </a:extLst>
          </p:cNvPr>
          <p:cNvSpPr txBox="1"/>
          <p:nvPr/>
        </p:nvSpPr>
        <p:spPr>
          <a:xfrm>
            <a:off x="474318" y="4903694"/>
            <a:ext cx="3163781" cy="923330"/>
          </a:xfrm>
          <a:prstGeom prst="rect">
            <a:avLst/>
          </a:prstGeom>
          <a:noFill/>
        </p:spPr>
        <p:txBody>
          <a:bodyPr wrap="square" rtlCol="0">
            <a:spAutoFit/>
          </a:bodyPr>
          <a:lstStyle/>
          <a:p>
            <a:r>
              <a:rPr lang="zh-CN" altLang="en-US" dirty="0"/>
              <a:t>技能：原型的技能按钮，位于屏幕正下方，方便大拇指点击，点击会使用技能</a:t>
            </a:r>
          </a:p>
        </p:txBody>
      </p:sp>
      <p:cxnSp>
        <p:nvCxnSpPr>
          <p:cNvPr id="26" name="直接箭头连接符 25">
            <a:extLst>
              <a:ext uri="{FF2B5EF4-FFF2-40B4-BE49-F238E27FC236}">
                <a16:creationId xmlns:a16="http://schemas.microsoft.com/office/drawing/2014/main" id="{BEC05229-CE2C-4B60-A60E-D023D65ADCB1}"/>
              </a:ext>
            </a:extLst>
          </p:cNvPr>
          <p:cNvCxnSpPr>
            <a:endCxn id="23" idx="3"/>
          </p:cNvCxnSpPr>
          <p:nvPr/>
        </p:nvCxnSpPr>
        <p:spPr>
          <a:xfrm flipH="1" flipV="1">
            <a:off x="3638099" y="5365359"/>
            <a:ext cx="2206889" cy="2196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 name="文本框 26">
            <a:extLst>
              <a:ext uri="{FF2B5EF4-FFF2-40B4-BE49-F238E27FC236}">
                <a16:creationId xmlns:a16="http://schemas.microsoft.com/office/drawing/2014/main" id="{BC5CC0AC-8313-407B-81BB-DDD5EB2DF4FE}"/>
              </a:ext>
            </a:extLst>
          </p:cNvPr>
          <p:cNvSpPr txBox="1"/>
          <p:nvPr/>
        </p:nvSpPr>
        <p:spPr>
          <a:xfrm>
            <a:off x="8122784" y="4486818"/>
            <a:ext cx="3163781" cy="923330"/>
          </a:xfrm>
          <a:prstGeom prst="rect">
            <a:avLst/>
          </a:prstGeom>
          <a:noFill/>
        </p:spPr>
        <p:txBody>
          <a:bodyPr wrap="square" rtlCol="0">
            <a:spAutoFit/>
          </a:bodyPr>
          <a:lstStyle/>
          <a:p>
            <a:r>
              <a:rPr lang="zh-CN" altLang="en-US" dirty="0"/>
              <a:t>金币：地图上散落的金币，玩家捡起金币，可以增加金币数量</a:t>
            </a:r>
          </a:p>
        </p:txBody>
      </p:sp>
      <p:cxnSp>
        <p:nvCxnSpPr>
          <p:cNvPr id="29" name="直接箭头连接符 28">
            <a:extLst>
              <a:ext uri="{FF2B5EF4-FFF2-40B4-BE49-F238E27FC236}">
                <a16:creationId xmlns:a16="http://schemas.microsoft.com/office/drawing/2014/main" id="{47BB4538-D86E-41AF-B65B-DCC6149A749A}"/>
              </a:ext>
            </a:extLst>
          </p:cNvPr>
          <p:cNvCxnSpPr>
            <a:endCxn id="27" idx="1"/>
          </p:cNvCxnSpPr>
          <p:nvPr/>
        </p:nvCxnSpPr>
        <p:spPr>
          <a:xfrm>
            <a:off x="6708392" y="3371602"/>
            <a:ext cx="1414392" cy="15768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文本框 21">
            <a:extLst>
              <a:ext uri="{FF2B5EF4-FFF2-40B4-BE49-F238E27FC236}">
                <a16:creationId xmlns:a16="http://schemas.microsoft.com/office/drawing/2014/main" id="{D9772A85-93BD-43DF-8D6D-97407F9D2AF4}"/>
              </a:ext>
            </a:extLst>
          </p:cNvPr>
          <p:cNvSpPr txBox="1"/>
          <p:nvPr/>
        </p:nvSpPr>
        <p:spPr>
          <a:xfrm>
            <a:off x="909161" y="467371"/>
            <a:ext cx="1826141" cy="584775"/>
          </a:xfrm>
          <a:prstGeom prst="rect">
            <a:avLst/>
          </a:prstGeom>
          <a:noFill/>
        </p:spPr>
        <p:txBody>
          <a:bodyPr wrap="none" rtlCol="0">
            <a:spAutoFit/>
          </a:bodyPr>
          <a:lstStyle/>
          <a:p>
            <a:r>
              <a:rPr lang="zh-CN" altLang="en-US" sz="3200" b="1" dirty="0">
                <a:solidFill>
                  <a:srgbClr val="7188A8"/>
                </a:solidFill>
                <a:cs typeface="+mn-ea"/>
                <a:sym typeface="+mn-lt"/>
              </a:rPr>
              <a:t>玩法说明</a:t>
            </a:r>
          </a:p>
        </p:txBody>
      </p:sp>
      <p:sp>
        <p:nvSpPr>
          <p:cNvPr id="24" name="矩形 23">
            <a:extLst>
              <a:ext uri="{FF2B5EF4-FFF2-40B4-BE49-F238E27FC236}">
                <a16:creationId xmlns:a16="http://schemas.microsoft.com/office/drawing/2014/main" id="{86420303-975C-465F-A4FF-057228B0ADE0}"/>
              </a:ext>
            </a:extLst>
          </p:cNvPr>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989061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5AC1D7A-81C2-4A89-9657-4AF69A529708}"/>
              </a:ext>
            </a:extLst>
          </p:cNvPr>
          <p:cNvPicPr>
            <a:picLocks noChangeAspect="1"/>
          </p:cNvPicPr>
          <p:nvPr/>
        </p:nvPicPr>
        <p:blipFill>
          <a:blip r:embed="rId2"/>
          <a:stretch>
            <a:fillRect/>
          </a:stretch>
        </p:blipFill>
        <p:spPr>
          <a:xfrm>
            <a:off x="4496391" y="1027901"/>
            <a:ext cx="2611831" cy="5068837"/>
          </a:xfrm>
          <a:prstGeom prst="rect">
            <a:avLst/>
          </a:prstGeom>
        </p:spPr>
      </p:pic>
      <p:cxnSp>
        <p:nvCxnSpPr>
          <p:cNvPr id="9" name="直接箭头连接符 8">
            <a:extLst>
              <a:ext uri="{FF2B5EF4-FFF2-40B4-BE49-F238E27FC236}">
                <a16:creationId xmlns:a16="http://schemas.microsoft.com/office/drawing/2014/main" id="{782BAE30-82F7-4057-9E1A-2AA3DAD01C94}"/>
              </a:ext>
            </a:extLst>
          </p:cNvPr>
          <p:cNvCxnSpPr>
            <a:cxnSpLocks/>
          </p:cNvCxnSpPr>
          <p:nvPr/>
        </p:nvCxnSpPr>
        <p:spPr>
          <a:xfrm flipV="1">
            <a:off x="6804212" y="1380565"/>
            <a:ext cx="1479176" cy="7373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文本框 9">
            <a:extLst>
              <a:ext uri="{FF2B5EF4-FFF2-40B4-BE49-F238E27FC236}">
                <a16:creationId xmlns:a16="http://schemas.microsoft.com/office/drawing/2014/main" id="{D561F9DD-ADCE-48F3-834E-2AE25615F49C}"/>
              </a:ext>
            </a:extLst>
          </p:cNvPr>
          <p:cNvSpPr txBox="1"/>
          <p:nvPr/>
        </p:nvSpPr>
        <p:spPr>
          <a:xfrm>
            <a:off x="8427584" y="1142832"/>
            <a:ext cx="3047240" cy="923330"/>
          </a:xfrm>
          <a:prstGeom prst="rect">
            <a:avLst/>
          </a:prstGeom>
          <a:noFill/>
        </p:spPr>
        <p:txBody>
          <a:bodyPr wrap="square" rtlCol="0">
            <a:spAutoFit/>
          </a:bodyPr>
          <a:lstStyle/>
          <a:p>
            <a:r>
              <a:rPr lang="zh-CN" altLang="en-US" dirty="0"/>
              <a:t>金币统计：但小鸟吃到金币是，这里会出现提示，显示当前玩家拥有的金币数量</a:t>
            </a:r>
          </a:p>
        </p:txBody>
      </p:sp>
      <p:cxnSp>
        <p:nvCxnSpPr>
          <p:cNvPr id="17" name="直接箭头连接符 16">
            <a:extLst>
              <a:ext uri="{FF2B5EF4-FFF2-40B4-BE49-F238E27FC236}">
                <a16:creationId xmlns:a16="http://schemas.microsoft.com/office/drawing/2014/main" id="{9EA7CE83-3F99-4A9E-B0FD-708865DD12E0}"/>
              </a:ext>
            </a:extLst>
          </p:cNvPr>
          <p:cNvCxnSpPr>
            <a:cxnSpLocks/>
          </p:cNvCxnSpPr>
          <p:nvPr/>
        </p:nvCxnSpPr>
        <p:spPr>
          <a:xfrm flipH="1" flipV="1">
            <a:off x="3500718" y="1789163"/>
            <a:ext cx="1304364" cy="34878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文本框 17">
            <a:extLst>
              <a:ext uri="{FF2B5EF4-FFF2-40B4-BE49-F238E27FC236}">
                <a16:creationId xmlns:a16="http://schemas.microsoft.com/office/drawing/2014/main" id="{70BF67A8-854F-46F6-B0C7-6A7F8644606E}"/>
              </a:ext>
            </a:extLst>
          </p:cNvPr>
          <p:cNvSpPr txBox="1"/>
          <p:nvPr/>
        </p:nvSpPr>
        <p:spPr>
          <a:xfrm>
            <a:off x="474318" y="1335305"/>
            <a:ext cx="3163781" cy="923330"/>
          </a:xfrm>
          <a:prstGeom prst="rect">
            <a:avLst/>
          </a:prstGeom>
          <a:noFill/>
        </p:spPr>
        <p:txBody>
          <a:bodyPr wrap="square" rtlCol="0">
            <a:spAutoFit/>
          </a:bodyPr>
          <a:lstStyle/>
          <a:p>
            <a:r>
              <a:rPr lang="zh-CN" altLang="en-US" dirty="0"/>
              <a:t>技能使用提示：当玩家使用技能后，左上方会出现技能使用提示，提示技能使用的时长</a:t>
            </a:r>
          </a:p>
        </p:txBody>
      </p:sp>
      <p:sp>
        <p:nvSpPr>
          <p:cNvPr id="11" name="文本框 10">
            <a:extLst>
              <a:ext uri="{FF2B5EF4-FFF2-40B4-BE49-F238E27FC236}">
                <a16:creationId xmlns:a16="http://schemas.microsoft.com/office/drawing/2014/main" id="{80C52498-4BD4-4B97-9211-855E3A8FAB7F}"/>
              </a:ext>
            </a:extLst>
          </p:cNvPr>
          <p:cNvSpPr txBox="1"/>
          <p:nvPr/>
        </p:nvSpPr>
        <p:spPr>
          <a:xfrm>
            <a:off x="909161" y="467371"/>
            <a:ext cx="1826141" cy="584775"/>
          </a:xfrm>
          <a:prstGeom prst="rect">
            <a:avLst/>
          </a:prstGeom>
          <a:noFill/>
        </p:spPr>
        <p:txBody>
          <a:bodyPr wrap="none" rtlCol="0">
            <a:spAutoFit/>
          </a:bodyPr>
          <a:lstStyle/>
          <a:p>
            <a:r>
              <a:rPr lang="zh-CN" altLang="en-US" sz="3200" b="1" dirty="0">
                <a:solidFill>
                  <a:srgbClr val="7188A8"/>
                </a:solidFill>
                <a:cs typeface="+mn-ea"/>
                <a:sym typeface="+mn-lt"/>
              </a:rPr>
              <a:t>玩法说明</a:t>
            </a:r>
          </a:p>
        </p:txBody>
      </p:sp>
      <p:sp>
        <p:nvSpPr>
          <p:cNvPr id="12" name="矩形 11">
            <a:extLst>
              <a:ext uri="{FF2B5EF4-FFF2-40B4-BE49-F238E27FC236}">
                <a16:creationId xmlns:a16="http://schemas.microsoft.com/office/drawing/2014/main" id="{FFC747FF-E6C1-4533-9BAA-36E13D768206}"/>
              </a:ext>
            </a:extLst>
          </p:cNvPr>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6354799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60BE6FE-A874-40D0-B366-E436A4B96B93}"/>
              </a:ext>
            </a:extLst>
          </p:cNvPr>
          <p:cNvPicPr>
            <a:picLocks noChangeAspect="1"/>
          </p:cNvPicPr>
          <p:nvPr/>
        </p:nvPicPr>
        <p:blipFill>
          <a:blip r:embed="rId2"/>
          <a:stretch>
            <a:fillRect/>
          </a:stretch>
        </p:blipFill>
        <p:spPr>
          <a:xfrm>
            <a:off x="4565968" y="1027901"/>
            <a:ext cx="2603629" cy="5068837"/>
          </a:xfrm>
          <a:prstGeom prst="rect">
            <a:avLst/>
          </a:prstGeom>
        </p:spPr>
      </p:pic>
      <p:sp>
        <p:nvSpPr>
          <p:cNvPr id="4" name="矩形 3"/>
          <p:cNvSpPr/>
          <p:nvPr/>
        </p:nvSpPr>
        <p:spPr>
          <a:xfrm>
            <a:off x="-597192" y="477342"/>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1" name="文本框 10">
            <a:extLst>
              <a:ext uri="{FF2B5EF4-FFF2-40B4-BE49-F238E27FC236}">
                <a16:creationId xmlns:a16="http://schemas.microsoft.com/office/drawing/2014/main" id="{0D3A9EB0-CA0C-434C-8277-A76B7717DE47}"/>
              </a:ext>
            </a:extLst>
          </p:cNvPr>
          <p:cNvSpPr txBox="1"/>
          <p:nvPr/>
        </p:nvSpPr>
        <p:spPr>
          <a:xfrm>
            <a:off x="725330" y="3953000"/>
            <a:ext cx="3163781" cy="646331"/>
          </a:xfrm>
          <a:prstGeom prst="rect">
            <a:avLst/>
          </a:prstGeom>
          <a:noFill/>
        </p:spPr>
        <p:txBody>
          <a:bodyPr wrap="square" rtlCol="0">
            <a:spAutoFit/>
          </a:bodyPr>
          <a:lstStyle/>
          <a:p>
            <a:r>
              <a:rPr lang="zh-CN" altLang="en-US" dirty="0"/>
              <a:t>死亡特效：小鸟撞击死去的时候会变成光点</a:t>
            </a:r>
          </a:p>
        </p:txBody>
      </p:sp>
      <p:cxnSp>
        <p:nvCxnSpPr>
          <p:cNvPr id="12" name="直接箭头连接符 11">
            <a:extLst>
              <a:ext uri="{FF2B5EF4-FFF2-40B4-BE49-F238E27FC236}">
                <a16:creationId xmlns:a16="http://schemas.microsoft.com/office/drawing/2014/main" id="{1D89DD3C-D775-4702-8C15-BB57A16E52B6}"/>
              </a:ext>
            </a:extLst>
          </p:cNvPr>
          <p:cNvCxnSpPr>
            <a:cxnSpLocks/>
            <a:endCxn id="11" idx="3"/>
          </p:cNvCxnSpPr>
          <p:nvPr/>
        </p:nvCxnSpPr>
        <p:spPr>
          <a:xfrm flipH="1">
            <a:off x="3889111" y="3911105"/>
            <a:ext cx="1329040" cy="3650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文本框 7">
            <a:extLst>
              <a:ext uri="{FF2B5EF4-FFF2-40B4-BE49-F238E27FC236}">
                <a16:creationId xmlns:a16="http://schemas.microsoft.com/office/drawing/2014/main" id="{F562E039-2CCD-44B4-81AA-2D53F1D561C6}"/>
              </a:ext>
            </a:extLst>
          </p:cNvPr>
          <p:cNvSpPr txBox="1"/>
          <p:nvPr/>
        </p:nvSpPr>
        <p:spPr>
          <a:xfrm>
            <a:off x="909161" y="467371"/>
            <a:ext cx="1826141" cy="584775"/>
          </a:xfrm>
          <a:prstGeom prst="rect">
            <a:avLst/>
          </a:prstGeom>
          <a:noFill/>
        </p:spPr>
        <p:txBody>
          <a:bodyPr wrap="none" rtlCol="0">
            <a:spAutoFit/>
          </a:bodyPr>
          <a:lstStyle/>
          <a:p>
            <a:r>
              <a:rPr lang="zh-CN" altLang="en-US" sz="3200" b="1" dirty="0">
                <a:solidFill>
                  <a:srgbClr val="7188A8"/>
                </a:solidFill>
                <a:cs typeface="+mn-ea"/>
                <a:sym typeface="+mn-lt"/>
              </a:rPr>
              <a:t>玩法说明</a:t>
            </a:r>
          </a:p>
        </p:txBody>
      </p:sp>
      <p:sp>
        <p:nvSpPr>
          <p:cNvPr id="9" name="矩形 8">
            <a:extLst>
              <a:ext uri="{FF2B5EF4-FFF2-40B4-BE49-F238E27FC236}">
                <a16:creationId xmlns:a16="http://schemas.microsoft.com/office/drawing/2014/main" id="{8E20383B-CE8C-4FD5-9B16-029C49091EF8}"/>
              </a:ext>
            </a:extLst>
          </p:cNvPr>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6400269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4E182BDA-70B4-4B58-8A0E-FA8A17D98C07}"/>
              </a:ext>
            </a:extLst>
          </p:cNvPr>
          <p:cNvPicPr/>
          <p:nvPr/>
        </p:nvPicPr>
        <p:blipFill>
          <a:blip r:embed="rId2"/>
          <a:stretch>
            <a:fillRect/>
          </a:stretch>
        </p:blipFill>
        <p:spPr>
          <a:xfrm>
            <a:off x="4816811" y="853385"/>
            <a:ext cx="2556087" cy="5040903"/>
          </a:xfrm>
          <a:prstGeom prst="rect">
            <a:avLst/>
          </a:prstGeom>
        </p:spPr>
      </p:pic>
      <p:sp>
        <p:nvSpPr>
          <p:cNvPr id="11" name="文本框 10">
            <a:extLst>
              <a:ext uri="{FF2B5EF4-FFF2-40B4-BE49-F238E27FC236}">
                <a16:creationId xmlns:a16="http://schemas.microsoft.com/office/drawing/2014/main" id="{0D3A9EB0-CA0C-434C-8277-A76B7717DE47}"/>
              </a:ext>
            </a:extLst>
          </p:cNvPr>
          <p:cNvSpPr txBox="1"/>
          <p:nvPr/>
        </p:nvSpPr>
        <p:spPr>
          <a:xfrm>
            <a:off x="678593" y="1828365"/>
            <a:ext cx="3290051" cy="646331"/>
          </a:xfrm>
          <a:prstGeom prst="rect">
            <a:avLst/>
          </a:prstGeom>
          <a:noFill/>
        </p:spPr>
        <p:txBody>
          <a:bodyPr wrap="square" rtlCol="0">
            <a:spAutoFit/>
          </a:bodyPr>
          <a:lstStyle/>
          <a:p>
            <a:r>
              <a:rPr lang="zh-CN" altLang="en-US" dirty="0"/>
              <a:t>分数：显示玩家通过水管的个数</a:t>
            </a:r>
          </a:p>
        </p:txBody>
      </p:sp>
      <p:cxnSp>
        <p:nvCxnSpPr>
          <p:cNvPr id="12" name="直接箭头连接符 11">
            <a:extLst>
              <a:ext uri="{FF2B5EF4-FFF2-40B4-BE49-F238E27FC236}">
                <a16:creationId xmlns:a16="http://schemas.microsoft.com/office/drawing/2014/main" id="{1D89DD3C-D775-4702-8C15-BB57A16E52B6}"/>
              </a:ext>
            </a:extLst>
          </p:cNvPr>
          <p:cNvCxnSpPr>
            <a:cxnSpLocks/>
            <a:endCxn id="11" idx="3"/>
          </p:cNvCxnSpPr>
          <p:nvPr/>
        </p:nvCxnSpPr>
        <p:spPr>
          <a:xfrm flipH="1" flipV="1">
            <a:off x="3968644" y="2151531"/>
            <a:ext cx="2245725" cy="4720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矩形 8">
            <a:extLst>
              <a:ext uri="{FF2B5EF4-FFF2-40B4-BE49-F238E27FC236}">
                <a16:creationId xmlns:a16="http://schemas.microsoft.com/office/drawing/2014/main" id="{42401B2A-8E73-4F73-974F-64F2AA76D946}"/>
              </a:ext>
            </a:extLst>
          </p:cNvPr>
          <p:cNvSpPr/>
          <p:nvPr/>
        </p:nvSpPr>
        <p:spPr>
          <a:xfrm>
            <a:off x="678594" y="2790897"/>
            <a:ext cx="3498960" cy="2031325"/>
          </a:xfrm>
          <a:prstGeom prst="rect">
            <a:avLst/>
          </a:prstGeom>
        </p:spPr>
        <p:txBody>
          <a:bodyPr wrap="square">
            <a:spAutoFit/>
          </a:bodyPr>
          <a:lstStyle/>
          <a:p>
            <a:r>
              <a:rPr lang="zh-CN" altLang="en-US" dirty="0"/>
              <a:t>获得金币统计：显示玩家本局游戏获得的金币数量，具体计算公式为：</a:t>
            </a:r>
            <a:endParaRPr lang="en-US" altLang="zh-CN" dirty="0"/>
          </a:p>
          <a:p>
            <a:endParaRPr lang="en-US" altLang="zh-CN" dirty="0"/>
          </a:p>
          <a:p>
            <a:r>
              <a:rPr lang="zh-CN" altLang="en-US" dirty="0"/>
              <a:t>本局获得金币个数</a:t>
            </a:r>
            <a:r>
              <a:rPr lang="en-US" altLang="zh-CN" dirty="0"/>
              <a:t>=</a:t>
            </a:r>
            <a:r>
              <a:rPr lang="zh-CN" altLang="en-US" dirty="0"/>
              <a:t>通过水管数</a:t>
            </a:r>
            <a:r>
              <a:rPr lang="en-US" altLang="zh-CN" dirty="0"/>
              <a:t>/2+</a:t>
            </a:r>
            <a:r>
              <a:rPr lang="zh-CN" altLang="en-US" dirty="0"/>
              <a:t>拾取金币个数</a:t>
            </a:r>
            <a:endParaRPr lang="en-US" altLang="zh-CN" dirty="0"/>
          </a:p>
          <a:p>
            <a:endParaRPr lang="zh-CN" altLang="en-US" dirty="0"/>
          </a:p>
        </p:txBody>
      </p:sp>
      <p:cxnSp>
        <p:nvCxnSpPr>
          <p:cNvPr id="13" name="直接箭头连接符 12">
            <a:extLst>
              <a:ext uri="{FF2B5EF4-FFF2-40B4-BE49-F238E27FC236}">
                <a16:creationId xmlns:a16="http://schemas.microsoft.com/office/drawing/2014/main" id="{BE41D501-36E6-4566-85E2-C0A3391B350D}"/>
              </a:ext>
            </a:extLst>
          </p:cNvPr>
          <p:cNvCxnSpPr>
            <a:cxnSpLocks/>
            <a:endCxn id="9" idx="3"/>
          </p:cNvCxnSpPr>
          <p:nvPr/>
        </p:nvCxnSpPr>
        <p:spPr>
          <a:xfrm flipH="1">
            <a:off x="4177554" y="2948998"/>
            <a:ext cx="1917300" cy="8575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矩形 15">
            <a:extLst>
              <a:ext uri="{FF2B5EF4-FFF2-40B4-BE49-F238E27FC236}">
                <a16:creationId xmlns:a16="http://schemas.microsoft.com/office/drawing/2014/main" id="{56617661-E414-4E47-8CCF-9ECAEF254277}"/>
              </a:ext>
            </a:extLst>
          </p:cNvPr>
          <p:cNvSpPr/>
          <p:nvPr/>
        </p:nvSpPr>
        <p:spPr>
          <a:xfrm>
            <a:off x="8295823" y="1912107"/>
            <a:ext cx="3163317" cy="646331"/>
          </a:xfrm>
          <a:prstGeom prst="rect">
            <a:avLst/>
          </a:prstGeom>
        </p:spPr>
        <p:txBody>
          <a:bodyPr wrap="square">
            <a:spAutoFit/>
          </a:bodyPr>
          <a:lstStyle/>
          <a:p>
            <a:r>
              <a:rPr lang="zh-CN" altLang="en-US" dirty="0"/>
              <a:t>奖牌：上面显示本次成绩和往届最好成绩</a:t>
            </a:r>
          </a:p>
        </p:txBody>
      </p:sp>
      <p:cxnSp>
        <p:nvCxnSpPr>
          <p:cNvPr id="20" name="直接箭头连接符 19">
            <a:extLst>
              <a:ext uri="{FF2B5EF4-FFF2-40B4-BE49-F238E27FC236}">
                <a16:creationId xmlns:a16="http://schemas.microsoft.com/office/drawing/2014/main" id="{AFAE9C43-2F81-4227-A928-270E1B5F4769}"/>
              </a:ext>
            </a:extLst>
          </p:cNvPr>
          <p:cNvCxnSpPr>
            <a:cxnSpLocks/>
            <a:endCxn id="16" idx="1"/>
          </p:cNvCxnSpPr>
          <p:nvPr/>
        </p:nvCxnSpPr>
        <p:spPr>
          <a:xfrm flipV="1">
            <a:off x="6504816" y="2235273"/>
            <a:ext cx="1791007" cy="11175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直接箭头连接符 21">
            <a:extLst>
              <a:ext uri="{FF2B5EF4-FFF2-40B4-BE49-F238E27FC236}">
                <a16:creationId xmlns:a16="http://schemas.microsoft.com/office/drawing/2014/main" id="{08D85D54-6C1E-419F-A675-32A39FCD687D}"/>
              </a:ext>
            </a:extLst>
          </p:cNvPr>
          <p:cNvCxnSpPr>
            <a:cxnSpLocks/>
          </p:cNvCxnSpPr>
          <p:nvPr/>
        </p:nvCxnSpPr>
        <p:spPr>
          <a:xfrm flipH="1">
            <a:off x="3768738" y="4734688"/>
            <a:ext cx="2019503" cy="77607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矩形 22">
            <a:extLst>
              <a:ext uri="{FF2B5EF4-FFF2-40B4-BE49-F238E27FC236}">
                <a16:creationId xmlns:a16="http://schemas.microsoft.com/office/drawing/2014/main" id="{620F88F2-9411-46EF-910A-57E7B0BAEDAF}"/>
              </a:ext>
            </a:extLst>
          </p:cNvPr>
          <p:cNvSpPr/>
          <p:nvPr/>
        </p:nvSpPr>
        <p:spPr>
          <a:xfrm>
            <a:off x="711732" y="5247957"/>
            <a:ext cx="3256912" cy="646331"/>
          </a:xfrm>
          <a:prstGeom prst="rect">
            <a:avLst/>
          </a:prstGeom>
        </p:spPr>
        <p:txBody>
          <a:bodyPr wrap="square">
            <a:spAutoFit/>
          </a:bodyPr>
          <a:lstStyle/>
          <a:p>
            <a:r>
              <a:rPr lang="zh-CN" altLang="en-US" dirty="0"/>
              <a:t>返回排行榜按钮：点击该按钮可返回排行榜单</a:t>
            </a:r>
          </a:p>
        </p:txBody>
      </p:sp>
      <p:sp>
        <p:nvSpPr>
          <p:cNvPr id="27" name="矩形 26">
            <a:extLst>
              <a:ext uri="{FF2B5EF4-FFF2-40B4-BE49-F238E27FC236}">
                <a16:creationId xmlns:a16="http://schemas.microsoft.com/office/drawing/2014/main" id="{7FED2800-F1CF-4AC6-8848-7C9D768DE99A}"/>
              </a:ext>
            </a:extLst>
          </p:cNvPr>
          <p:cNvSpPr/>
          <p:nvPr/>
        </p:nvSpPr>
        <p:spPr>
          <a:xfrm>
            <a:off x="8295822" y="3806559"/>
            <a:ext cx="3163317" cy="646331"/>
          </a:xfrm>
          <a:prstGeom prst="rect">
            <a:avLst/>
          </a:prstGeom>
        </p:spPr>
        <p:txBody>
          <a:bodyPr wrap="square">
            <a:spAutoFit/>
          </a:bodyPr>
          <a:lstStyle/>
          <a:p>
            <a:r>
              <a:rPr lang="zh-CN" altLang="en-US" dirty="0"/>
              <a:t>返回按钮：可以直接返回开始游戏界面</a:t>
            </a:r>
          </a:p>
        </p:txBody>
      </p:sp>
      <p:cxnSp>
        <p:nvCxnSpPr>
          <p:cNvPr id="28" name="直接箭头连接符 27">
            <a:extLst>
              <a:ext uri="{FF2B5EF4-FFF2-40B4-BE49-F238E27FC236}">
                <a16:creationId xmlns:a16="http://schemas.microsoft.com/office/drawing/2014/main" id="{C20A00CB-014F-46A0-B1DA-F68CA4A6D7DF}"/>
              </a:ext>
            </a:extLst>
          </p:cNvPr>
          <p:cNvCxnSpPr>
            <a:cxnSpLocks/>
          </p:cNvCxnSpPr>
          <p:nvPr/>
        </p:nvCxnSpPr>
        <p:spPr>
          <a:xfrm flipV="1">
            <a:off x="6504816" y="4055181"/>
            <a:ext cx="1868219" cy="6795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文本框 16">
            <a:extLst>
              <a:ext uri="{FF2B5EF4-FFF2-40B4-BE49-F238E27FC236}">
                <a16:creationId xmlns:a16="http://schemas.microsoft.com/office/drawing/2014/main" id="{83BF39B3-6755-4582-A043-795F61127A13}"/>
              </a:ext>
            </a:extLst>
          </p:cNvPr>
          <p:cNvSpPr txBox="1"/>
          <p:nvPr/>
        </p:nvSpPr>
        <p:spPr>
          <a:xfrm>
            <a:off x="909161" y="467371"/>
            <a:ext cx="1826141" cy="584775"/>
          </a:xfrm>
          <a:prstGeom prst="rect">
            <a:avLst/>
          </a:prstGeom>
          <a:noFill/>
        </p:spPr>
        <p:txBody>
          <a:bodyPr wrap="none" rtlCol="0">
            <a:spAutoFit/>
          </a:bodyPr>
          <a:lstStyle/>
          <a:p>
            <a:r>
              <a:rPr lang="zh-CN" altLang="en-US" sz="3200" b="1" dirty="0">
                <a:solidFill>
                  <a:srgbClr val="7188A8"/>
                </a:solidFill>
                <a:cs typeface="+mn-ea"/>
                <a:sym typeface="+mn-lt"/>
              </a:rPr>
              <a:t>玩法说明</a:t>
            </a:r>
          </a:p>
        </p:txBody>
      </p:sp>
      <p:sp>
        <p:nvSpPr>
          <p:cNvPr id="18" name="矩形 17">
            <a:extLst>
              <a:ext uri="{FF2B5EF4-FFF2-40B4-BE49-F238E27FC236}">
                <a16:creationId xmlns:a16="http://schemas.microsoft.com/office/drawing/2014/main" id="{4D7057E7-8BA8-4A74-9703-3392B2F76BB1}"/>
              </a:ext>
            </a:extLst>
          </p:cNvPr>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40050380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4E182BDA-70B4-4B58-8A0E-FA8A17D98C07}"/>
              </a:ext>
            </a:extLst>
          </p:cNvPr>
          <p:cNvPicPr/>
          <p:nvPr/>
        </p:nvPicPr>
        <p:blipFill>
          <a:blip r:embed="rId2"/>
          <a:stretch>
            <a:fillRect/>
          </a:stretch>
        </p:blipFill>
        <p:spPr>
          <a:xfrm>
            <a:off x="5069947" y="853385"/>
            <a:ext cx="2556087" cy="5040903"/>
          </a:xfrm>
          <a:prstGeom prst="rect">
            <a:avLst/>
          </a:prstGeom>
        </p:spPr>
      </p:pic>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1" name="文本框 10">
            <a:extLst>
              <a:ext uri="{FF2B5EF4-FFF2-40B4-BE49-F238E27FC236}">
                <a16:creationId xmlns:a16="http://schemas.microsoft.com/office/drawing/2014/main" id="{0D3A9EB0-CA0C-434C-8277-A76B7717DE47}"/>
              </a:ext>
            </a:extLst>
          </p:cNvPr>
          <p:cNvSpPr txBox="1"/>
          <p:nvPr/>
        </p:nvSpPr>
        <p:spPr>
          <a:xfrm>
            <a:off x="678593" y="1828365"/>
            <a:ext cx="3290051" cy="646331"/>
          </a:xfrm>
          <a:prstGeom prst="rect">
            <a:avLst/>
          </a:prstGeom>
          <a:noFill/>
        </p:spPr>
        <p:txBody>
          <a:bodyPr wrap="square" rtlCol="0">
            <a:spAutoFit/>
          </a:bodyPr>
          <a:lstStyle/>
          <a:p>
            <a:r>
              <a:rPr lang="zh-CN" altLang="en-US" dirty="0"/>
              <a:t>分数：显示玩家通过水管的个数</a:t>
            </a:r>
          </a:p>
        </p:txBody>
      </p:sp>
      <p:cxnSp>
        <p:nvCxnSpPr>
          <p:cNvPr id="12" name="直接箭头连接符 11">
            <a:extLst>
              <a:ext uri="{FF2B5EF4-FFF2-40B4-BE49-F238E27FC236}">
                <a16:creationId xmlns:a16="http://schemas.microsoft.com/office/drawing/2014/main" id="{1D89DD3C-D775-4702-8C15-BB57A16E52B6}"/>
              </a:ext>
            </a:extLst>
          </p:cNvPr>
          <p:cNvCxnSpPr>
            <a:cxnSpLocks/>
            <a:endCxn id="11" idx="3"/>
          </p:cNvCxnSpPr>
          <p:nvPr/>
        </p:nvCxnSpPr>
        <p:spPr>
          <a:xfrm flipH="1" flipV="1">
            <a:off x="3968644" y="2151531"/>
            <a:ext cx="2409878" cy="4812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矩形 8">
            <a:extLst>
              <a:ext uri="{FF2B5EF4-FFF2-40B4-BE49-F238E27FC236}">
                <a16:creationId xmlns:a16="http://schemas.microsoft.com/office/drawing/2014/main" id="{42401B2A-8E73-4F73-974F-64F2AA76D946}"/>
              </a:ext>
            </a:extLst>
          </p:cNvPr>
          <p:cNvSpPr/>
          <p:nvPr/>
        </p:nvSpPr>
        <p:spPr>
          <a:xfrm>
            <a:off x="678594" y="2790897"/>
            <a:ext cx="3498960" cy="2031325"/>
          </a:xfrm>
          <a:prstGeom prst="rect">
            <a:avLst/>
          </a:prstGeom>
        </p:spPr>
        <p:txBody>
          <a:bodyPr wrap="square">
            <a:spAutoFit/>
          </a:bodyPr>
          <a:lstStyle/>
          <a:p>
            <a:r>
              <a:rPr lang="zh-CN" altLang="en-US" dirty="0"/>
              <a:t>获得金币统计：显示玩家本局游戏获得的金币数量，具体计算公式为：</a:t>
            </a:r>
            <a:endParaRPr lang="en-US" altLang="zh-CN" dirty="0"/>
          </a:p>
          <a:p>
            <a:endParaRPr lang="en-US" altLang="zh-CN" dirty="0"/>
          </a:p>
          <a:p>
            <a:r>
              <a:rPr lang="zh-CN" altLang="en-US" dirty="0"/>
              <a:t>本局获得金币个数</a:t>
            </a:r>
            <a:r>
              <a:rPr lang="en-US" altLang="zh-CN" dirty="0"/>
              <a:t>=</a:t>
            </a:r>
            <a:r>
              <a:rPr lang="zh-CN" altLang="en-US" dirty="0"/>
              <a:t>通过水管数</a:t>
            </a:r>
            <a:r>
              <a:rPr lang="en-US" altLang="zh-CN" dirty="0"/>
              <a:t>/2+</a:t>
            </a:r>
            <a:r>
              <a:rPr lang="zh-CN" altLang="en-US" dirty="0"/>
              <a:t>拾取金币个数</a:t>
            </a:r>
            <a:endParaRPr lang="en-US" altLang="zh-CN" dirty="0"/>
          </a:p>
          <a:p>
            <a:endParaRPr lang="zh-CN" altLang="en-US" dirty="0"/>
          </a:p>
        </p:txBody>
      </p:sp>
      <p:cxnSp>
        <p:nvCxnSpPr>
          <p:cNvPr id="13" name="直接箭头连接符 12">
            <a:extLst>
              <a:ext uri="{FF2B5EF4-FFF2-40B4-BE49-F238E27FC236}">
                <a16:creationId xmlns:a16="http://schemas.microsoft.com/office/drawing/2014/main" id="{BE41D501-36E6-4566-85E2-C0A3391B350D}"/>
              </a:ext>
            </a:extLst>
          </p:cNvPr>
          <p:cNvCxnSpPr>
            <a:cxnSpLocks/>
            <a:endCxn id="9" idx="3"/>
          </p:cNvCxnSpPr>
          <p:nvPr/>
        </p:nvCxnSpPr>
        <p:spPr>
          <a:xfrm flipH="1">
            <a:off x="4177554" y="2881417"/>
            <a:ext cx="2327262" cy="92514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矩形 15">
            <a:extLst>
              <a:ext uri="{FF2B5EF4-FFF2-40B4-BE49-F238E27FC236}">
                <a16:creationId xmlns:a16="http://schemas.microsoft.com/office/drawing/2014/main" id="{56617661-E414-4E47-8CCF-9ECAEF254277}"/>
              </a:ext>
            </a:extLst>
          </p:cNvPr>
          <p:cNvSpPr/>
          <p:nvPr/>
        </p:nvSpPr>
        <p:spPr>
          <a:xfrm>
            <a:off x="8295823" y="1912107"/>
            <a:ext cx="3163317" cy="646331"/>
          </a:xfrm>
          <a:prstGeom prst="rect">
            <a:avLst/>
          </a:prstGeom>
        </p:spPr>
        <p:txBody>
          <a:bodyPr wrap="square">
            <a:spAutoFit/>
          </a:bodyPr>
          <a:lstStyle/>
          <a:p>
            <a:r>
              <a:rPr lang="zh-CN" altLang="en-US" dirty="0"/>
              <a:t>奖牌：上面显示本次成绩和往届最好成绩</a:t>
            </a:r>
          </a:p>
        </p:txBody>
      </p:sp>
      <p:cxnSp>
        <p:nvCxnSpPr>
          <p:cNvPr id="20" name="直接箭头连接符 19">
            <a:extLst>
              <a:ext uri="{FF2B5EF4-FFF2-40B4-BE49-F238E27FC236}">
                <a16:creationId xmlns:a16="http://schemas.microsoft.com/office/drawing/2014/main" id="{AFAE9C43-2F81-4227-A928-270E1B5F4769}"/>
              </a:ext>
            </a:extLst>
          </p:cNvPr>
          <p:cNvCxnSpPr>
            <a:cxnSpLocks/>
            <a:endCxn id="16" idx="1"/>
          </p:cNvCxnSpPr>
          <p:nvPr/>
        </p:nvCxnSpPr>
        <p:spPr>
          <a:xfrm flipV="1">
            <a:off x="6504816" y="2235273"/>
            <a:ext cx="1791007" cy="11175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直接箭头连接符 21">
            <a:extLst>
              <a:ext uri="{FF2B5EF4-FFF2-40B4-BE49-F238E27FC236}">
                <a16:creationId xmlns:a16="http://schemas.microsoft.com/office/drawing/2014/main" id="{08D85D54-6C1E-419F-A675-32A39FCD687D}"/>
              </a:ext>
            </a:extLst>
          </p:cNvPr>
          <p:cNvCxnSpPr>
            <a:cxnSpLocks/>
          </p:cNvCxnSpPr>
          <p:nvPr/>
        </p:nvCxnSpPr>
        <p:spPr>
          <a:xfrm flipH="1">
            <a:off x="3768738" y="4585624"/>
            <a:ext cx="2327262" cy="92514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矩形 22">
            <a:extLst>
              <a:ext uri="{FF2B5EF4-FFF2-40B4-BE49-F238E27FC236}">
                <a16:creationId xmlns:a16="http://schemas.microsoft.com/office/drawing/2014/main" id="{620F88F2-9411-46EF-910A-57E7B0BAEDAF}"/>
              </a:ext>
            </a:extLst>
          </p:cNvPr>
          <p:cNvSpPr/>
          <p:nvPr/>
        </p:nvSpPr>
        <p:spPr>
          <a:xfrm>
            <a:off x="711732" y="5247957"/>
            <a:ext cx="3256912" cy="646331"/>
          </a:xfrm>
          <a:prstGeom prst="rect">
            <a:avLst/>
          </a:prstGeom>
        </p:spPr>
        <p:txBody>
          <a:bodyPr wrap="square">
            <a:spAutoFit/>
          </a:bodyPr>
          <a:lstStyle/>
          <a:p>
            <a:r>
              <a:rPr lang="zh-CN" altLang="en-US" dirty="0"/>
              <a:t>返回排行榜按钮：点击该按钮可返回排行榜单</a:t>
            </a:r>
          </a:p>
        </p:txBody>
      </p:sp>
      <p:sp>
        <p:nvSpPr>
          <p:cNvPr id="27" name="矩形 26">
            <a:extLst>
              <a:ext uri="{FF2B5EF4-FFF2-40B4-BE49-F238E27FC236}">
                <a16:creationId xmlns:a16="http://schemas.microsoft.com/office/drawing/2014/main" id="{7FED2800-F1CF-4AC6-8848-7C9D768DE99A}"/>
              </a:ext>
            </a:extLst>
          </p:cNvPr>
          <p:cNvSpPr/>
          <p:nvPr/>
        </p:nvSpPr>
        <p:spPr>
          <a:xfrm>
            <a:off x="8295822" y="3806559"/>
            <a:ext cx="3163317" cy="646331"/>
          </a:xfrm>
          <a:prstGeom prst="rect">
            <a:avLst/>
          </a:prstGeom>
        </p:spPr>
        <p:txBody>
          <a:bodyPr wrap="square">
            <a:spAutoFit/>
          </a:bodyPr>
          <a:lstStyle/>
          <a:p>
            <a:r>
              <a:rPr lang="zh-CN" altLang="en-US" dirty="0"/>
              <a:t>返回按钮：可以直接返回开始游戏界面</a:t>
            </a:r>
          </a:p>
        </p:txBody>
      </p:sp>
      <p:cxnSp>
        <p:nvCxnSpPr>
          <p:cNvPr id="28" name="直接箭头连接符 27">
            <a:extLst>
              <a:ext uri="{FF2B5EF4-FFF2-40B4-BE49-F238E27FC236}">
                <a16:creationId xmlns:a16="http://schemas.microsoft.com/office/drawing/2014/main" id="{C20A00CB-014F-46A0-B1DA-F68CA4A6D7DF}"/>
              </a:ext>
            </a:extLst>
          </p:cNvPr>
          <p:cNvCxnSpPr>
            <a:cxnSpLocks/>
          </p:cNvCxnSpPr>
          <p:nvPr/>
        </p:nvCxnSpPr>
        <p:spPr>
          <a:xfrm flipV="1">
            <a:off x="6898611" y="4055180"/>
            <a:ext cx="1474424" cy="6056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文本框 16">
            <a:extLst>
              <a:ext uri="{FF2B5EF4-FFF2-40B4-BE49-F238E27FC236}">
                <a16:creationId xmlns:a16="http://schemas.microsoft.com/office/drawing/2014/main" id="{BFF42A2A-C86D-4D5A-82D8-9F96BF24CDCB}"/>
              </a:ext>
            </a:extLst>
          </p:cNvPr>
          <p:cNvSpPr txBox="1"/>
          <p:nvPr/>
        </p:nvSpPr>
        <p:spPr>
          <a:xfrm>
            <a:off x="909161" y="467371"/>
            <a:ext cx="1826141" cy="584775"/>
          </a:xfrm>
          <a:prstGeom prst="rect">
            <a:avLst/>
          </a:prstGeom>
          <a:noFill/>
        </p:spPr>
        <p:txBody>
          <a:bodyPr wrap="none" rtlCol="0">
            <a:spAutoFit/>
          </a:bodyPr>
          <a:lstStyle/>
          <a:p>
            <a:r>
              <a:rPr lang="zh-CN" altLang="en-US" sz="3200" b="1" dirty="0">
                <a:solidFill>
                  <a:srgbClr val="7188A8"/>
                </a:solidFill>
                <a:cs typeface="+mn-ea"/>
                <a:sym typeface="+mn-lt"/>
              </a:rPr>
              <a:t>玩法说明</a:t>
            </a:r>
          </a:p>
        </p:txBody>
      </p:sp>
      <p:sp>
        <p:nvSpPr>
          <p:cNvPr id="18" name="矩形 17">
            <a:extLst>
              <a:ext uri="{FF2B5EF4-FFF2-40B4-BE49-F238E27FC236}">
                <a16:creationId xmlns:a16="http://schemas.microsoft.com/office/drawing/2014/main" id="{9BC61E97-99D0-4815-BD05-F7B6664D016A}"/>
              </a:ext>
            </a:extLst>
          </p:cNvPr>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6767290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1D53B18-E2BB-4E2E-B42A-F0C584AA2B7D}"/>
              </a:ext>
            </a:extLst>
          </p:cNvPr>
          <p:cNvPicPr>
            <a:picLocks noChangeAspect="1"/>
          </p:cNvPicPr>
          <p:nvPr/>
        </p:nvPicPr>
        <p:blipFill>
          <a:blip r:embed="rId2"/>
          <a:stretch>
            <a:fillRect/>
          </a:stretch>
        </p:blipFill>
        <p:spPr>
          <a:xfrm>
            <a:off x="1014812" y="1234912"/>
            <a:ext cx="2605960" cy="5123468"/>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2DD927B-2244-454D-80B1-6AEEABC7FBFD}"/>
                  </a:ext>
                </a:extLst>
              </p:cNvPr>
              <p:cNvSpPr txBox="1"/>
              <p:nvPr/>
            </p:nvSpPr>
            <p:spPr>
              <a:xfrm>
                <a:off x="4298623" y="1234912"/>
                <a:ext cx="6759018" cy="1249701"/>
              </a:xfrm>
              <a:prstGeom prst="rect">
                <a:avLst/>
              </a:prstGeom>
              <a:noFill/>
            </p:spPr>
            <p:txBody>
              <a:bodyPr wrap="square" rtlCol="0">
                <a:spAutoFit/>
              </a:bodyPr>
              <a:lstStyle/>
              <a:p>
                <a:r>
                  <a:rPr lang="zh-CN" altLang="en-US" dirty="0"/>
                  <a:t>基础属性：</a:t>
                </a:r>
                <a:endParaRPr lang="en-US" altLang="zh-CN" dirty="0"/>
              </a:p>
              <a:p>
                <a:r>
                  <a:rPr lang="en-US" altLang="zh-CN" dirty="0"/>
                  <a:t>       </a:t>
                </a:r>
                <a:r>
                  <a:rPr lang="zh-CN" altLang="en-US" dirty="0"/>
                  <a:t>弹跳力：影响每次单机屏幕时，小鸟的上升高度，具</a:t>
                </a:r>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ea typeface="Cambria Math" panose="02040503050406030204" pitchFamily="18" charset="0"/>
                            </a:rPr>
                          </m:ctrlPr>
                        </m:sSubPr>
                        <m:e>
                          <m:r>
                            <m:rPr>
                              <m:sty m:val="p"/>
                            </m:rPr>
                            <a:rPr lang="en-US" altLang="zh-CN">
                              <a:latin typeface="Cambria Math" panose="02040503050406030204" pitchFamily="18" charset="0"/>
                              <a:ea typeface="Cambria Math" panose="02040503050406030204" pitchFamily="18" charset="0"/>
                            </a:rPr>
                            <m:t>v</m:t>
                          </m:r>
                        </m:e>
                        <m:sub>
                          <m:r>
                            <m:rPr>
                              <m:sty m:val="p"/>
                            </m:rPr>
                            <a:rPr lang="en-US" altLang="zh-CN" i="1">
                              <a:latin typeface="Cambria Math" panose="02040503050406030204" pitchFamily="18" charset="0"/>
                              <a:ea typeface="Cambria Math" panose="02040503050406030204" pitchFamily="18" charset="0"/>
                            </a:rPr>
                            <m:t>up</m:t>
                          </m:r>
                        </m:sub>
                      </m:sSub>
                      <m:r>
                        <a:rPr lang="en-US" altLang="zh-CN" b="0" i="1" smtClean="0">
                          <a:latin typeface="Cambria Math" panose="02040503050406030204" pitchFamily="18" charset="0"/>
                          <a:ea typeface="Cambria Math" panose="02040503050406030204" pitchFamily="18" charset="0"/>
                        </a:rPr>
                        <m:t> </m:t>
                      </m:r>
                      <m:r>
                        <a:rPr lang="en-US" altLang="zh-CN"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𝛿</m:t>
                      </m:r>
                      <m:r>
                        <m:rPr>
                          <m:sty m:val="p"/>
                        </m:rPr>
                        <a:rPr lang="en-US" altLang="zh-CN" i="1">
                          <a:latin typeface="Cambria Math" panose="02040503050406030204" pitchFamily="18" charset="0"/>
                          <a:ea typeface="Cambria Math" panose="02040503050406030204" pitchFamily="18" charset="0"/>
                        </a:rPr>
                        <m:t>x</m:t>
                      </m:r>
                    </m:oMath>
                  </m:oMathPara>
                </a14:m>
                <a:endParaRPr lang="en-US" altLang="zh-CN" dirty="0"/>
              </a:p>
              <a:p>
                <a:pPr algn="ct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m:rPr>
                            <m:sty m:val="p"/>
                          </m:rPr>
                          <a:rPr lang="en-US" altLang="zh-CN">
                            <a:latin typeface="Cambria Math" panose="02040503050406030204" pitchFamily="18" charset="0"/>
                            <a:ea typeface="Cambria Math" panose="02040503050406030204" pitchFamily="18" charset="0"/>
                          </a:rPr>
                          <m:t>v</m:t>
                        </m:r>
                      </m:e>
                      <m:sub>
                        <m:r>
                          <m:rPr>
                            <m:sty m:val="p"/>
                          </m:rPr>
                          <a:rPr lang="en-US" altLang="zh-CN" i="1">
                            <a:latin typeface="Cambria Math" panose="02040503050406030204" pitchFamily="18" charset="0"/>
                            <a:ea typeface="Cambria Math" panose="02040503050406030204" pitchFamily="18" charset="0"/>
                          </a:rPr>
                          <m:t>up</m:t>
                        </m:r>
                      </m:sub>
                    </m:sSub>
                  </m:oMath>
                </a14:m>
                <a:r>
                  <a:rPr lang="zh-CN" altLang="en-US" dirty="0"/>
                  <a:t>表示速度，</a:t>
                </a:r>
                <a:r>
                  <a:rPr lang="en-US" altLang="zh-CN" dirty="0"/>
                  <a:t>x</a:t>
                </a:r>
                <a:r>
                  <a:rPr lang="zh-CN" altLang="en-US" dirty="0"/>
                  <a:t>代表弹跳力属性值，</a:t>
                </a:r>
                <a14:m>
                  <m:oMath xmlns:m="http://schemas.openxmlformats.org/officeDocument/2006/math">
                    <m:r>
                      <a:rPr lang="zh-CN" altLang="en-US" i="1">
                        <a:latin typeface="Cambria Math" panose="02040503050406030204" pitchFamily="18" charset="0"/>
                        <a:ea typeface="Cambria Math" panose="02040503050406030204" pitchFamily="18" charset="0"/>
                      </a:rPr>
                      <m:t>𝛿</m:t>
                    </m:r>
                    <m:r>
                      <a:rPr lang="zh-CN" altLang="en-US" i="1" smtClean="0">
                        <a:latin typeface="Cambria Math" panose="02040503050406030204" pitchFamily="18" charset="0"/>
                        <a:ea typeface="Cambria Math" panose="02040503050406030204" pitchFamily="18" charset="0"/>
                      </a:rPr>
                      <m:t>表示</m:t>
                    </m:r>
                  </m:oMath>
                </a14:m>
                <a:r>
                  <a:rPr lang="zh-CN" altLang="en-US" dirty="0"/>
                  <a:t>固定系数</a:t>
                </a:r>
                <a:endParaRPr lang="en-US" altLang="zh-CN" dirty="0"/>
              </a:p>
            </p:txBody>
          </p:sp>
        </mc:Choice>
        <mc:Fallback xmlns="">
          <p:sp>
            <p:nvSpPr>
              <p:cNvPr id="6" name="文本框 5">
                <a:extLst>
                  <a:ext uri="{FF2B5EF4-FFF2-40B4-BE49-F238E27FC236}">
                    <a16:creationId xmlns:a16="http://schemas.microsoft.com/office/drawing/2014/main" id="{72DD927B-2244-454D-80B1-6AEEABC7FBFD}"/>
                  </a:ext>
                </a:extLst>
              </p:cNvPr>
              <p:cNvSpPr txBox="1">
                <a:spLocks noRot="1" noChangeAspect="1" noMove="1" noResize="1" noEditPoints="1" noAdjustHandles="1" noChangeArrowheads="1" noChangeShapeType="1" noTextEdit="1"/>
              </p:cNvSpPr>
              <p:nvPr/>
            </p:nvSpPr>
            <p:spPr>
              <a:xfrm>
                <a:off x="4298623" y="1234912"/>
                <a:ext cx="6759018" cy="1249701"/>
              </a:xfrm>
              <a:prstGeom prst="rect">
                <a:avLst/>
              </a:prstGeom>
              <a:blipFill>
                <a:blip r:embed="rId3"/>
                <a:stretch>
                  <a:fillRect l="-721" t="-2927" b="-53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C8927DDF-9B93-4050-86A5-88036B1EBF0D}"/>
                  </a:ext>
                </a:extLst>
              </p:cNvPr>
              <p:cNvSpPr/>
              <p:nvPr/>
            </p:nvSpPr>
            <p:spPr>
              <a:xfrm>
                <a:off x="4298622" y="2529900"/>
                <a:ext cx="6878565" cy="923330"/>
              </a:xfrm>
              <a:prstGeom prst="rect">
                <a:avLst/>
              </a:prstGeom>
            </p:spPr>
            <p:txBody>
              <a:bodyPr wrap="square">
                <a:spAutoFit/>
              </a:bodyPr>
              <a:lstStyle/>
              <a:p>
                <a:r>
                  <a:rPr lang="en-US" altLang="zh-CN" dirty="0"/>
                  <a:t>       </a:t>
                </a:r>
                <a:r>
                  <a:rPr lang="zh-CN" altLang="en-US" dirty="0"/>
                  <a:t>体重：影响小鸟下落的速度</a:t>
                </a:r>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m:rPr>
                              <m:sty m:val="p"/>
                            </m:rPr>
                            <a:rPr lang="en-US" altLang="zh-CN">
                              <a:latin typeface="Cambria Math" panose="02040503050406030204" pitchFamily="18" charset="0"/>
                              <a:ea typeface="Cambria Math" panose="02040503050406030204" pitchFamily="18" charset="0"/>
                            </a:rPr>
                            <m:t>v</m:t>
                          </m:r>
                        </m:e>
                        <m:sub>
                          <m:r>
                            <a:rPr lang="en-US" altLang="zh-CN" b="0" i="1" smtClean="0">
                              <a:latin typeface="Cambria Math" panose="02040503050406030204" pitchFamily="18" charset="0"/>
                              <a:ea typeface="Cambria Math" panose="02040503050406030204" pitchFamily="18" charset="0"/>
                            </a:rPr>
                            <m:t>𝑑𝑜𝑤𝑛</m:t>
                          </m:r>
                        </m:sub>
                      </m:sSub>
                      <m:r>
                        <a:rPr lang="en-US" altLang="zh-CN" i="1">
                          <a:latin typeface="Cambria Math" panose="02040503050406030204" pitchFamily="18" charset="0"/>
                          <a:ea typeface="Cambria Math" panose="02040503050406030204" pitchFamily="18" charset="0"/>
                        </a:rPr>
                        <m:t> </m:t>
                      </m:r>
                      <m:r>
                        <a:rPr lang="en-US" altLang="zh-CN" b="0" i="0"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𝛽</m:t>
                      </m:r>
                      <m:r>
                        <m:rPr>
                          <m:sty m:val="p"/>
                        </m:rPr>
                        <a:rPr lang="en-US" altLang="zh-CN" i="1" smtClean="0">
                          <a:latin typeface="Cambria Math" panose="02040503050406030204" pitchFamily="18" charset="0"/>
                          <a:ea typeface="Cambria Math" panose="02040503050406030204" pitchFamily="18" charset="0"/>
                        </a:rPr>
                        <m:t>y</m:t>
                      </m:r>
                      <m:r>
                        <a:rPr lang="en-US" altLang="zh-CN" b="0" i="1" smtClean="0">
                          <a:latin typeface="Cambria Math" panose="02040503050406030204" pitchFamily="18" charset="0"/>
                          <a:ea typeface="Cambria Math" panose="02040503050406030204" pitchFamily="18" charset="0"/>
                        </a:rPr>
                        <m:t>𝑡</m:t>
                      </m:r>
                    </m:oMath>
                  </m:oMathPara>
                </a14:m>
                <a:endParaRPr lang="en-US" altLang="zh-CN" dirty="0"/>
              </a:p>
              <a:p>
                <a:pPr algn="ct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m:rPr>
                            <m:sty m:val="p"/>
                          </m:rPr>
                          <a:rPr lang="en-US" altLang="zh-CN">
                            <a:latin typeface="Cambria Math" panose="02040503050406030204" pitchFamily="18" charset="0"/>
                            <a:ea typeface="Cambria Math" panose="02040503050406030204" pitchFamily="18" charset="0"/>
                          </a:rPr>
                          <m:t>v</m:t>
                        </m:r>
                      </m:e>
                      <m:sub>
                        <m:r>
                          <a:rPr lang="en-US" altLang="zh-CN" i="1">
                            <a:latin typeface="Cambria Math" panose="02040503050406030204" pitchFamily="18" charset="0"/>
                            <a:ea typeface="Cambria Math" panose="02040503050406030204" pitchFamily="18" charset="0"/>
                          </a:rPr>
                          <m:t>𝑑𝑜𝑤𝑛</m:t>
                        </m:r>
                      </m:sub>
                    </m:sSub>
                  </m:oMath>
                </a14:m>
                <a:r>
                  <a:rPr lang="zh-CN" altLang="en-US" dirty="0"/>
                  <a:t>表示速度，</a:t>
                </a:r>
                <a:r>
                  <a:rPr lang="en-US" altLang="zh-CN" dirty="0"/>
                  <a:t>y</a:t>
                </a:r>
                <a:r>
                  <a:rPr lang="zh-CN" altLang="en-US" dirty="0"/>
                  <a:t>代表体重属性值，</a:t>
                </a:r>
                <a14:m>
                  <m:oMath xmlns:m="http://schemas.openxmlformats.org/officeDocument/2006/math">
                    <m:r>
                      <a:rPr lang="zh-CN" altLang="en-US" i="1">
                        <a:latin typeface="Cambria Math" panose="02040503050406030204" pitchFamily="18" charset="0"/>
                        <a:ea typeface="Cambria Math" panose="02040503050406030204" pitchFamily="18" charset="0"/>
                      </a:rPr>
                      <m:t>𝛽</m:t>
                    </m:r>
                    <m:r>
                      <a:rPr lang="zh-CN" altLang="en-US" i="1">
                        <a:latin typeface="Cambria Math" panose="02040503050406030204" pitchFamily="18" charset="0"/>
                        <a:ea typeface="Cambria Math" panose="02040503050406030204" pitchFamily="18" charset="0"/>
                      </a:rPr>
                      <m:t>表示</m:t>
                    </m:r>
                  </m:oMath>
                </a14:m>
                <a:r>
                  <a:rPr lang="zh-CN" altLang="en-US" dirty="0"/>
                  <a:t>固定系数，</a:t>
                </a:r>
                <a:r>
                  <a:rPr lang="en-US" altLang="zh-CN" dirty="0"/>
                  <a:t>t</a:t>
                </a:r>
                <a:r>
                  <a:rPr lang="zh-CN" altLang="en-US" dirty="0"/>
                  <a:t>表示时间</a:t>
                </a:r>
                <a:endParaRPr lang="en-US" altLang="zh-CN" dirty="0"/>
              </a:p>
            </p:txBody>
          </p:sp>
        </mc:Choice>
        <mc:Fallback xmlns="">
          <p:sp>
            <p:nvSpPr>
              <p:cNvPr id="7" name="矩形 6">
                <a:extLst>
                  <a:ext uri="{FF2B5EF4-FFF2-40B4-BE49-F238E27FC236}">
                    <a16:creationId xmlns:a16="http://schemas.microsoft.com/office/drawing/2014/main" id="{C8927DDF-9B93-4050-86A5-88036B1EBF0D}"/>
                  </a:ext>
                </a:extLst>
              </p:cNvPr>
              <p:cNvSpPr>
                <a:spLocks noRot="1" noChangeAspect="1" noMove="1" noResize="1" noEditPoints="1" noAdjustHandles="1" noChangeArrowheads="1" noChangeShapeType="1" noTextEdit="1"/>
              </p:cNvSpPr>
              <p:nvPr/>
            </p:nvSpPr>
            <p:spPr>
              <a:xfrm>
                <a:off x="4298622" y="2529900"/>
                <a:ext cx="6878565" cy="923330"/>
              </a:xfrm>
              <a:prstGeom prst="rect">
                <a:avLst/>
              </a:prstGeom>
              <a:blipFill>
                <a:blip r:embed="rId4"/>
                <a:stretch>
                  <a:fillRect t="-3311" b="-99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0117F54B-AD1B-4C94-B514-17E64D662D51}"/>
                  </a:ext>
                </a:extLst>
              </p:cNvPr>
              <p:cNvSpPr/>
              <p:nvPr/>
            </p:nvSpPr>
            <p:spPr>
              <a:xfrm>
                <a:off x="4298621" y="3670434"/>
                <a:ext cx="7098384" cy="948849"/>
              </a:xfrm>
              <a:prstGeom prst="rect">
                <a:avLst/>
              </a:prstGeom>
            </p:spPr>
            <p:txBody>
              <a:bodyPr wrap="square">
                <a:spAutoFit/>
              </a:bodyPr>
              <a:lstStyle/>
              <a:p>
                <a:r>
                  <a:rPr lang="en-US" altLang="zh-CN" dirty="0"/>
                  <a:t>       </a:t>
                </a:r>
                <a:r>
                  <a:rPr lang="zh-CN" altLang="en-US" dirty="0"/>
                  <a:t>速度：影响水管移动的速度</a:t>
                </a:r>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m:rPr>
                              <m:sty m:val="p"/>
                            </m:rPr>
                            <a:rPr lang="en-US" altLang="zh-CN">
                              <a:latin typeface="Cambria Math" panose="02040503050406030204" pitchFamily="18" charset="0"/>
                              <a:ea typeface="Cambria Math" panose="02040503050406030204" pitchFamily="18" charset="0"/>
                            </a:rPr>
                            <m:t>v</m:t>
                          </m:r>
                        </m:e>
                        <m:sub>
                          <m:r>
                            <m:rPr>
                              <m:sty m:val="p"/>
                            </m:rPr>
                            <a:rPr lang="en-US" altLang="zh-CN" i="1">
                              <a:latin typeface="Cambria Math" panose="02040503050406030204" pitchFamily="18" charset="0"/>
                              <a:ea typeface="Cambria Math" panose="02040503050406030204" pitchFamily="18" charset="0"/>
                            </a:rPr>
                            <m:t>fly</m:t>
                          </m:r>
                        </m:sub>
                      </m:sSub>
                      <m:r>
                        <a:rPr lang="en-US" altLang="zh-CN" i="1">
                          <a:latin typeface="Cambria Math" panose="02040503050406030204" pitchFamily="18" charset="0"/>
                          <a:ea typeface="Cambria Math" panose="02040503050406030204" pitchFamily="18" charset="0"/>
                        </a:rPr>
                        <m:t> </m:t>
                      </m:r>
                      <m:r>
                        <a:rPr lang="en-US" altLang="zh-CN" b="0" i="0"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 </m:t>
                      </m:r>
                      <m:r>
                        <a:rPr lang="zh-CN" altLang="en-US" b="0" i="1" smtClean="0">
                          <a:latin typeface="Cambria Math" panose="02040503050406030204" pitchFamily="18" charset="0"/>
                          <a:ea typeface="Cambria Math" panose="02040503050406030204" pitchFamily="18" charset="0"/>
                        </a:rPr>
                        <m:t>𝛼𝜀</m:t>
                      </m:r>
                      <m:r>
                        <a:rPr lang="en-US" altLang="zh-CN" b="0" i="1" smtClean="0">
                          <a:latin typeface="Cambria Math" panose="02040503050406030204" pitchFamily="18" charset="0"/>
                          <a:ea typeface="Cambria Math" panose="02040503050406030204" pitchFamily="18" charset="0"/>
                        </a:rPr>
                        <m:t>𝑧</m:t>
                      </m:r>
                    </m:oMath>
                  </m:oMathPara>
                </a14:m>
                <a:endParaRPr lang="en-US" altLang="zh-CN" dirty="0"/>
              </a:p>
              <a:p>
                <a:pPr algn="ctr"/>
                <a:r>
                  <a:rPr lang="en-US" altLang="zh-CN" dirty="0"/>
                  <a:t>v</a:t>
                </a:r>
                <a:r>
                  <a:rPr lang="zh-CN" altLang="en-US" dirty="0"/>
                  <a:t>表示速度，</a:t>
                </a:r>
                <a:r>
                  <a:rPr lang="en-US" altLang="zh-CN" dirty="0"/>
                  <a:t>z</a:t>
                </a:r>
                <a:r>
                  <a:rPr lang="zh-CN" altLang="en-US" dirty="0"/>
                  <a:t>表示速度属性值，</a:t>
                </a:r>
                <a14:m>
                  <m:oMath xmlns:m="http://schemas.openxmlformats.org/officeDocument/2006/math">
                    <m:r>
                      <a:rPr lang="zh-CN" altLang="en-US" i="1">
                        <a:latin typeface="Cambria Math" panose="02040503050406030204" pitchFamily="18" charset="0"/>
                        <a:ea typeface="Cambria Math" panose="02040503050406030204" pitchFamily="18" charset="0"/>
                      </a:rPr>
                      <m:t>𝛼</m:t>
                    </m:r>
                    <m:r>
                      <a:rPr lang="zh-CN" altLang="en-US" i="1">
                        <a:latin typeface="Cambria Math" panose="02040503050406030204" pitchFamily="18" charset="0"/>
                        <a:ea typeface="Cambria Math" panose="02040503050406030204" pitchFamily="18" charset="0"/>
                      </a:rPr>
                      <m:t>表示</m:t>
                    </m:r>
                  </m:oMath>
                </a14:m>
                <a:r>
                  <a:rPr lang="zh-CN" altLang="en-US" dirty="0"/>
                  <a:t>固定系数，</a:t>
                </a:r>
                <a14:m>
                  <m:oMath xmlns:m="http://schemas.openxmlformats.org/officeDocument/2006/math">
                    <m:r>
                      <a:rPr lang="zh-CN" altLang="en-US" i="1">
                        <a:latin typeface="Cambria Math" panose="02040503050406030204" pitchFamily="18" charset="0"/>
                        <a:ea typeface="Cambria Math" panose="02040503050406030204" pitchFamily="18" charset="0"/>
                      </a:rPr>
                      <m:t>𝜀</m:t>
                    </m:r>
                    <m:r>
                      <a:rPr lang="zh-CN" altLang="en-US" i="1" smtClean="0">
                        <a:latin typeface="Cambria Math" panose="02040503050406030204" pitchFamily="18" charset="0"/>
                        <a:ea typeface="Cambria Math" panose="02040503050406030204" pitchFamily="18" charset="0"/>
                      </a:rPr>
                      <m:t>表示</m:t>
                    </m:r>
                    <m:r>
                      <a:rPr lang="zh-CN" altLang="en-US" i="1">
                        <a:latin typeface="Cambria Math" panose="02040503050406030204" pitchFamily="18" charset="0"/>
                        <a:ea typeface="Cambria Math" panose="02040503050406030204" pitchFamily="18" charset="0"/>
                      </a:rPr>
                      <m:t>关卡</m:t>
                    </m:r>
                  </m:oMath>
                </a14:m>
                <a:r>
                  <a:rPr lang="zh-CN" altLang="en-US" dirty="0"/>
                  <a:t>难度系数</a:t>
                </a:r>
                <a:endParaRPr lang="en-US" altLang="zh-CN" dirty="0"/>
              </a:p>
            </p:txBody>
          </p:sp>
        </mc:Choice>
        <mc:Fallback xmlns="">
          <p:sp>
            <p:nvSpPr>
              <p:cNvPr id="19" name="矩形 18">
                <a:extLst>
                  <a:ext uri="{FF2B5EF4-FFF2-40B4-BE49-F238E27FC236}">
                    <a16:creationId xmlns:a16="http://schemas.microsoft.com/office/drawing/2014/main" id="{0117F54B-AD1B-4C94-B514-17E64D662D51}"/>
                  </a:ext>
                </a:extLst>
              </p:cNvPr>
              <p:cNvSpPr>
                <a:spLocks noRot="1" noChangeAspect="1" noMove="1" noResize="1" noEditPoints="1" noAdjustHandles="1" noChangeArrowheads="1" noChangeShapeType="1" noTextEdit="1"/>
              </p:cNvSpPr>
              <p:nvPr/>
            </p:nvSpPr>
            <p:spPr>
              <a:xfrm>
                <a:off x="4298621" y="3670434"/>
                <a:ext cx="7098384" cy="948849"/>
              </a:xfrm>
              <a:prstGeom prst="rect">
                <a:avLst/>
              </a:prstGeom>
              <a:blipFill>
                <a:blip r:embed="rId5"/>
                <a:stretch>
                  <a:fillRect l="-429" t="-3205" r="-343" b="-8974"/>
                </a:stretch>
              </a:blipFill>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id="{888B9A4F-915A-41A2-BE90-5C70BC34C293}"/>
              </a:ext>
            </a:extLst>
          </p:cNvPr>
          <p:cNvSpPr/>
          <p:nvPr/>
        </p:nvSpPr>
        <p:spPr>
          <a:xfrm>
            <a:off x="4298621" y="4818731"/>
            <a:ext cx="6878564" cy="646331"/>
          </a:xfrm>
          <a:prstGeom prst="rect">
            <a:avLst/>
          </a:prstGeom>
        </p:spPr>
        <p:txBody>
          <a:bodyPr wrap="square">
            <a:spAutoFit/>
          </a:bodyPr>
          <a:lstStyle/>
          <a:p>
            <a:r>
              <a:rPr lang="zh-CN" altLang="en-US" dirty="0"/>
              <a:t>技能：</a:t>
            </a:r>
            <a:endParaRPr lang="en-US" altLang="zh-CN" dirty="0"/>
          </a:p>
          <a:p>
            <a:r>
              <a:rPr lang="en-US" altLang="zh-CN" dirty="0"/>
              <a:t>       </a:t>
            </a:r>
            <a:r>
              <a:rPr lang="zh-CN" altLang="en-US" dirty="0"/>
              <a:t>不同的角色有不同的技能，每一个技能在游戏中只能使用一次。</a:t>
            </a:r>
            <a:endParaRPr lang="en-US" altLang="zh-CN" dirty="0"/>
          </a:p>
        </p:txBody>
      </p:sp>
      <p:sp>
        <p:nvSpPr>
          <p:cNvPr id="21" name="文本框 20">
            <a:extLst>
              <a:ext uri="{FF2B5EF4-FFF2-40B4-BE49-F238E27FC236}">
                <a16:creationId xmlns:a16="http://schemas.microsoft.com/office/drawing/2014/main" id="{A0ABC7CB-E040-4C9B-8277-3DD966702A70}"/>
              </a:ext>
            </a:extLst>
          </p:cNvPr>
          <p:cNvSpPr txBox="1"/>
          <p:nvPr/>
        </p:nvSpPr>
        <p:spPr>
          <a:xfrm>
            <a:off x="909161" y="467371"/>
            <a:ext cx="1826141" cy="584775"/>
          </a:xfrm>
          <a:prstGeom prst="rect">
            <a:avLst/>
          </a:prstGeom>
          <a:noFill/>
        </p:spPr>
        <p:txBody>
          <a:bodyPr wrap="none" rtlCol="0">
            <a:spAutoFit/>
          </a:bodyPr>
          <a:lstStyle/>
          <a:p>
            <a:r>
              <a:rPr lang="zh-CN" altLang="en-US" sz="3200" b="1" dirty="0">
                <a:solidFill>
                  <a:srgbClr val="7188A8"/>
                </a:solidFill>
                <a:cs typeface="+mn-ea"/>
                <a:sym typeface="+mn-lt"/>
              </a:rPr>
              <a:t>玩法说明</a:t>
            </a:r>
          </a:p>
        </p:txBody>
      </p:sp>
      <p:sp>
        <p:nvSpPr>
          <p:cNvPr id="24" name="矩形 23">
            <a:extLst>
              <a:ext uri="{FF2B5EF4-FFF2-40B4-BE49-F238E27FC236}">
                <a16:creationId xmlns:a16="http://schemas.microsoft.com/office/drawing/2014/main" id="{4E065628-F064-4D9A-8197-05000DF3C1A5}"/>
              </a:ext>
            </a:extLst>
          </p:cNvPr>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556651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a:off x="-194553" y="0"/>
            <a:ext cx="3307404" cy="6858001"/>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rot="10800000">
            <a:off x="8934653" y="0"/>
            <a:ext cx="3307404" cy="6858001"/>
          </a:xfrm>
          <a:prstGeom prst="rect">
            <a:avLst/>
          </a:prstGeom>
        </p:spPr>
      </p:pic>
      <p:sp>
        <p:nvSpPr>
          <p:cNvPr id="8" name="椭圆 7"/>
          <p:cNvSpPr/>
          <p:nvPr/>
        </p:nvSpPr>
        <p:spPr>
          <a:xfrm>
            <a:off x="3789329" y="1122329"/>
            <a:ext cx="4613342" cy="4613342"/>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9" name="组合 8"/>
          <p:cNvGrpSpPr/>
          <p:nvPr/>
        </p:nvGrpSpPr>
        <p:grpSpPr>
          <a:xfrm>
            <a:off x="4294965" y="1901757"/>
            <a:ext cx="3602071" cy="1857941"/>
            <a:chOff x="4359646" y="2039833"/>
            <a:chExt cx="3602071" cy="1857941"/>
          </a:xfrm>
        </p:grpSpPr>
        <p:sp>
          <p:nvSpPr>
            <p:cNvPr id="10" name="矩形 9"/>
            <p:cNvSpPr/>
            <p:nvPr/>
          </p:nvSpPr>
          <p:spPr>
            <a:xfrm>
              <a:off x="4359646" y="3129424"/>
              <a:ext cx="3602071" cy="768350"/>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会议记录</a:t>
              </a:r>
            </a:p>
          </p:txBody>
        </p:sp>
        <p:sp>
          <p:nvSpPr>
            <p:cNvPr id="11" name="矩形 10"/>
            <p:cNvSpPr/>
            <p:nvPr/>
          </p:nvSpPr>
          <p:spPr>
            <a:xfrm>
              <a:off x="5474881" y="2039833"/>
              <a:ext cx="1371600" cy="1200329"/>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04</a:t>
              </a:r>
              <a:endParaRPr kumimoji="0" lang="zh-CN" altLang="en-US"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455941"/>
            <a:ext cx="1626750" cy="571960"/>
            <a:chOff x="334963" y="455941"/>
            <a:chExt cx="1626750" cy="571960"/>
          </a:xfrm>
        </p:grpSpPr>
        <p:sp>
          <p:nvSpPr>
            <p:cNvPr id="5" name="文本框 4"/>
            <p:cNvSpPr txBox="1"/>
            <p:nvPr/>
          </p:nvSpPr>
          <p:spPr>
            <a:xfrm>
              <a:off x="545941" y="455941"/>
              <a:ext cx="1415772" cy="461665"/>
            </a:xfrm>
            <a:prstGeom prst="rect">
              <a:avLst/>
            </a:prstGeom>
            <a:noFill/>
          </p:spPr>
          <p:txBody>
            <a:bodyPr wrap="none" rtlCol="0">
              <a:spAutoFit/>
            </a:bodyPr>
            <a:lstStyle/>
            <a:p>
              <a:r>
                <a:rPr lang="zh-CN" altLang="en-US" sz="2400" b="1" dirty="0">
                  <a:solidFill>
                    <a:srgbClr val="7188A8"/>
                  </a:solidFill>
                  <a:cs typeface="+mn-ea"/>
                  <a:sym typeface="+mn-lt"/>
                </a:rPr>
                <a:t>会议记录</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pic>
        <p:nvPicPr>
          <p:cNvPr id="29" name="图片 28">
            <a:extLst>
              <a:ext uri="{FF2B5EF4-FFF2-40B4-BE49-F238E27FC236}">
                <a16:creationId xmlns:a16="http://schemas.microsoft.com/office/drawing/2014/main" id="{A7A8F1DB-96E2-4C88-9976-2E4BA7065C9E}"/>
              </a:ext>
            </a:extLst>
          </p:cNvPr>
          <p:cNvPicPr>
            <a:picLocks noChangeAspect="1"/>
          </p:cNvPicPr>
          <p:nvPr/>
        </p:nvPicPr>
        <p:blipFill>
          <a:blip r:embed="rId2"/>
          <a:stretch>
            <a:fillRect/>
          </a:stretch>
        </p:blipFill>
        <p:spPr>
          <a:xfrm>
            <a:off x="3055639" y="455941"/>
            <a:ext cx="5774597" cy="584105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455941"/>
            <a:ext cx="1626750" cy="571960"/>
            <a:chOff x="334963" y="455941"/>
            <a:chExt cx="1626750" cy="571960"/>
          </a:xfrm>
        </p:grpSpPr>
        <p:sp>
          <p:nvSpPr>
            <p:cNvPr id="5" name="文本框 4"/>
            <p:cNvSpPr txBox="1"/>
            <p:nvPr/>
          </p:nvSpPr>
          <p:spPr>
            <a:xfrm>
              <a:off x="545941" y="455941"/>
              <a:ext cx="1415772" cy="461665"/>
            </a:xfrm>
            <a:prstGeom prst="rect">
              <a:avLst/>
            </a:prstGeom>
            <a:noFill/>
          </p:spPr>
          <p:txBody>
            <a:bodyPr wrap="none" rtlCol="0">
              <a:spAutoFit/>
            </a:bodyPr>
            <a:lstStyle/>
            <a:p>
              <a:r>
                <a:rPr lang="zh-CN" altLang="en-US" sz="2400" b="1" dirty="0">
                  <a:solidFill>
                    <a:srgbClr val="7188A8"/>
                  </a:solidFill>
                  <a:cs typeface="+mn-ea"/>
                  <a:sym typeface="+mn-lt"/>
                </a:rPr>
                <a:t>会议记录</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pic>
        <p:nvPicPr>
          <p:cNvPr id="3" name="图片 2">
            <a:extLst>
              <a:ext uri="{FF2B5EF4-FFF2-40B4-BE49-F238E27FC236}">
                <a16:creationId xmlns:a16="http://schemas.microsoft.com/office/drawing/2014/main" id="{5DCB6467-722B-4EDE-8375-77B8618CAC85}"/>
              </a:ext>
            </a:extLst>
          </p:cNvPr>
          <p:cNvPicPr>
            <a:picLocks noChangeAspect="1"/>
          </p:cNvPicPr>
          <p:nvPr/>
        </p:nvPicPr>
        <p:blipFill>
          <a:blip r:embed="rId2"/>
          <a:stretch>
            <a:fillRect/>
          </a:stretch>
        </p:blipFill>
        <p:spPr>
          <a:xfrm>
            <a:off x="3314052" y="587188"/>
            <a:ext cx="5563895" cy="5683624"/>
          </a:xfrm>
          <a:prstGeom prst="rect">
            <a:avLst/>
          </a:prstGeom>
        </p:spPr>
      </p:pic>
    </p:spTree>
    <p:extLst>
      <p:ext uri="{BB962C8B-B14F-4D97-AF65-F5344CB8AC3E}">
        <p14:creationId xmlns:p14="http://schemas.microsoft.com/office/powerpoint/2010/main" val="3914137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373391"/>
            <a:ext cx="4231005" cy="768350"/>
            <a:chOff x="334963" y="373391"/>
            <a:chExt cx="4231005" cy="768350"/>
          </a:xfrm>
        </p:grpSpPr>
        <p:sp>
          <p:nvSpPr>
            <p:cNvPr id="5" name="文本框 4"/>
            <p:cNvSpPr txBox="1"/>
            <p:nvPr/>
          </p:nvSpPr>
          <p:spPr>
            <a:xfrm>
              <a:off x="804863" y="373391"/>
              <a:ext cx="3761105" cy="768350"/>
            </a:xfrm>
            <a:prstGeom prst="rect">
              <a:avLst/>
            </a:prstGeom>
            <a:noFill/>
          </p:spPr>
          <p:txBody>
            <a:bodyPr wrap="square" rtlCol="0">
              <a:spAutoFit/>
            </a:bodyPr>
            <a:lstStyle/>
            <a:p>
              <a:r>
                <a:rPr lang="zh-CN" altLang="en-US" sz="4400" b="1" dirty="0">
                  <a:solidFill>
                    <a:srgbClr val="7188A8"/>
                  </a:solidFill>
                  <a:cs typeface="+mn-ea"/>
                  <a:sym typeface="+mn-lt"/>
                </a:rPr>
                <a:t>系统概述</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sp>
        <p:nvSpPr>
          <p:cNvPr id="7" name="椭圆 6"/>
          <p:cNvSpPr/>
          <p:nvPr/>
        </p:nvSpPr>
        <p:spPr>
          <a:xfrm>
            <a:off x="7884938" y="3587683"/>
            <a:ext cx="484300" cy="484300"/>
          </a:xfrm>
          <a:prstGeom prst="ellipse">
            <a:avLst/>
          </a:prstGeom>
          <a:solidFill>
            <a:srgbClr val="F5E0D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椭圆 7"/>
          <p:cNvSpPr/>
          <p:nvPr/>
        </p:nvSpPr>
        <p:spPr>
          <a:xfrm>
            <a:off x="7884938" y="4835458"/>
            <a:ext cx="484300" cy="484300"/>
          </a:xfrm>
          <a:prstGeom prst="ellipse">
            <a:avLst/>
          </a:prstGeom>
          <a:solidFill>
            <a:srgbClr val="96C0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椭圆 18"/>
          <p:cNvSpPr/>
          <p:nvPr/>
        </p:nvSpPr>
        <p:spPr>
          <a:xfrm>
            <a:off x="8013482" y="4964536"/>
            <a:ext cx="227211" cy="226145"/>
          </a:xfrm>
          <a:custGeom>
            <a:avLst/>
            <a:gdLst>
              <a:gd name="connsiteX0" fmla="*/ 315609 w 338137"/>
              <a:gd name="connsiteY0" fmla="*/ 185737 h 336550"/>
              <a:gd name="connsiteX1" fmla="*/ 338137 w 338137"/>
              <a:gd name="connsiteY1" fmla="*/ 185737 h 336550"/>
              <a:gd name="connsiteX2" fmla="*/ 185737 w 338137"/>
              <a:gd name="connsiteY2" fmla="*/ 336550 h 336550"/>
              <a:gd name="connsiteX3" fmla="*/ 185737 w 338137"/>
              <a:gd name="connsiteY3" fmla="*/ 314256 h 336550"/>
              <a:gd name="connsiteX4" fmla="*/ 315609 w 338137"/>
              <a:gd name="connsiteY4" fmla="*/ 185737 h 336550"/>
              <a:gd name="connsiteX5" fmla="*/ 249042 w 338137"/>
              <a:gd name="connsiteY5" fmla="*/ 185737 h 336550"/>
              <a:gd name="connsiteX6" fmla="*/ 271462 w 338137"/>
              <a:gd name="connsiteY6" fmla="*/ 185737 h 336550"/>
              <a:gd name="connsiteX7" fmla="*/ 185737 w 338137"/>
              <a:gd name="connsiteY7" fmla="*/ 269875 h 336550"/>
              <a:gd name="connsiteX8" fmla="*/ 185737 w 338137"/>
              <a:gd name="connsiteY8" fmla="*/ 247870 h 336550"/>
              <a:gd name="connsiteX9" fmla="*/ 249042 w 338137"/>
              <a:gd name="connsiteY9" fmla="*/ 185737 h 336550"/>
              <a:gd name="connsiteX10" fmla="*/ 66675 w 338137"/>
              <a:gd name="connsiteY10" fmla="*/ 185737 h 336550"/>
              <a:gd name="connsiteX11" fmla="*/ 89095 w 338137"/>
              <a:gd name="connsiteY11" fmla="*/ 185737 h 336550"/>
              <a:gd name="connsiteX12" fmla="*/ 152400 w 338137"/>
              <a:gd name="connsiteY12" fmla="*/ 247870 h 336550"/>
              <a:gd name="connsiteX13" fmla="*/ 152400 w 338137"/>
              <a:gd name="connsiteY13" fmla="*/ 269875 h 336550"/>
              <a:gd name="connsiteX14" fmla="*/ 66675 w 338137"/>
              <a:gd name="connsiteY14" fmla="*/ 185737 h 336550"/>
              <a:gd name="connsiteX15" fmla="*/ 0 w 338137"/>
              <a:gd name="connsiteY15" fmla="*/ 185737 h 336550"/>
              <a:gd name="connsiteX16" fmla="*/ 22528 w 338137"/>
              <a:gd name="connsiteY16" fmla="*/ 185737 h 336550"/>
              <a:gd name="connsiteX17" fmla="*/ 152400 w 338137"/>
              <a:gd name="connsiteY17" fmla="*/ 314256 h 336550"/>
              <a:gd name="connsiteX18" fmla="*/ 152400 w 338137"/>
              <a:gd name="connsiteY18" fmla="*/ 336550 h 336550"/>
              <a:gd name="connsiteX19" fmla="*/ 0 w 338137"/>
              <a:gd name="connsiteY19" fmla="*/ 185737 h 336550"/>
              <a:gd name="connsiteX20" fmla="*/ 169069 w 338137"/>
              <a:gd name="connsiteY20" fmla="*/ 127000 h 336550"/>
              <a:gd name="connsiteX21" fmla="*/ 186045 w 338137"/>
              <a:gd name="connsiteY21" fmla="*/ 130918 h 336550"/>
              <a:gd name="connsiteX22" fmla="*/ 205633 w 338137"/>
              <a:gd name="connsiteY22" fmla="*/ 150506 h 336550"/>
              <a:gd name="connsiteX23" fmla="*/ 209550 w 338137"/>
              <a:gd name="connsiteY23" fmla="*/ 167482 h 336550"/>
              <a:gd name="connsiteX24" fmla="*/ 205633 w 338137"/>
              <a:gd name="connsiteY24" fmla="*/ 184458 h 336550"/>
              <a:gd name="connsiteX25" fmla="*/ 186045 w 338137"/>
              <a:gd name="connsiteY25" fmla="*/ 204046 h 336550"/>
              <a:gd name="connsiteX26" fmla="*/ 169069 w 338137"/>
              <a:gd name="connsiteY26" fmla="*/ 207963 h 336550"/>
              <a:gd name="connsiteX27" fmla="*/ 152093 w 338137"/>
              <a:gd name="connsiteY27" fmla="*/ 204046 h 336550"/>
              <a:gd name="connsiteX28" fmla="*/ 132505 w 338137"/>
              <a:gd name="connsiteY28" fmla="*/ 184458 h 336550"/>
              <a:gd name="connsiteX29" fmla="*/ 128587 w 338137"/>
              <a:gd name="connsiteY29" fmla="*/ 167482 h 336550"/>
              <a:gd name="connsiteX30" fmla="*/ 132505 w 338137"/>
              <a:gd name="connsiteY30" fmla="*/ 150506 h 336550"/>
              <a:gd name="connsiteX31" fmla="*/ 152093 w 338137"/>
              <a:gd name="connsiteY31" fmla="*/ 130918 h 336550"/>
              <a:gd name="connsiteX32" fmla="*/ 169069 w 338137"/>
              <a:gd name="connsiteY32" fmla="*/ 127000 h 336550"/>
              <a:gd name="connsiteX33" fmla="*/ 185737 w 338137"/>
              <a:gd name="connsiteY33" fmla="*/ 65087 h 336550"/>
              <a:gd name="connsiteX34" fmla="*/ 271462 w 338137"/>
              <a:gd name="connsiteY34" fmla="*/ 150812 h 336550"/>
              <a:gd name="connsiteX35" fmla="*/ 249042 w 338137"/>
              <a:gd name="connsiteY35" fmla="*/ 150812 h 336550"/>
              <a:gd name="connsiteX36" fmla="*/ 185737 w 338137"/>
              <a:gd name="connsiteY36" fmla="*/ 87507 h 336550"/>
              <a:gd name="connsiteX37" fmla="*/ 185737 w 338137"/>
              <a:gd name="connsiteY37" fmla="*/ 65087 h 336550"/>
              <a:gd name="connsiteX38" fmla="*/ 152400 w 338137"/>
              <a:gd name="connsiteY38" fmla="*/ 65087 h 336550"/>
              <a:gd name="connsiteX39" fmla="*/ 152400 w 338137"/>
              <a:gd name="connsiteY39" fmla="*/ 87507 h 336550"/>
              <a:gd name="connsiteX40" fmla="*/ 89095 w 338137"/>
              <a:gd name="connsiteY40" fmla="*/ 150812 h 336550"/>
              <a:gd name="connsiteX41" fmla="*/ 66675 w 338137"/>
              <a:gd name="connsiteY41" fmla="*/ 150812 h 336550"/>
              <a:gd name="connsiteX42" fmla="*/ 152400 w 338137"/>
              <a:gd name="connsiteY42" fmla="*/ 65087 h 336550"/>
              <a:gd name="connsiteX43" fmla="*/ 185737 w 338137"/>
              <a:gd name="connsiteY43" fmla="*/ 0 h 336550"/>
              <a:gd name="connsiteX44" fmla="*/ 338137 w 338137"/>
              <a:gd name="connsiteY44" fmla="*/ 150813 h 336550"/>
              <a:gd name="connsiteX45" fmla="*/ 315609 w 338137"/>
              <a:gd name="connsiteY45" fmla="*/ 150813 h 336550"/>
              <a:gd name="connsiteX46" fmla="*/ 185737 w 338137"/>
              <a:gd name="connsiteY46" fmla="*/ 22294 h 336550"/>
              <a:gd name="connsiteX47" fmla="*/ 185737 w 338137"/>
              <a:gd name="connsiteY47" fmla="*/ 0 h 336550"/>
              <a:gd name="connsiteX48" fmla="*/ 152400 w 338137"/>
              <a:gd name="connsiteY48" fmla="*/ 0 h 336550"/>
              <a:gd name="connsiteX49" fmla="*/ 152400 w 338137"/>
              <a:gd name="connsiteY49" fmla="*/ 22294 h 336550"/>
              <a:gd name="connsiteX50" fmla="*/ 22528 w 338137"/>
              <a:gd name="connsiteY50" fmla="*/ 150813 h 336550"/>
              <a:gd name="connsiteX51" fmla="*/ 0 w 338137"/>
              <a:gd name="connsiteY51" fmla="*/ 150813 h 336550"/>
              <a:gd name="connsiteX52" fmla="*/ 152400 w 338137"/>
              <a:gd name="connsiteY52"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38137" h="336550">
                <a:moveTo>
                  <a:pt x="315609" y="185737"/>
                </a:moveTo>
                <a:cubicBezTo>
                  <a:pt x="315609" y="185737"/>
                  <a:pt x="315609" y="185737"/>
                  <a:pt x="338137" y="185737"/>
                </a:cubicBezTo>
                <a:cubicBezTo>
                  <a:pt x="330186" y="265734"/>
                  <a:pt x="266576" y="328682"/>
                  <a:pt x="185737" y="336550"/>
                </a:cubicBezTo>
                <a:cubicBezTo>
                  <a:pt x="185737" y="336550"/>
                  <a:pt x="185737" y="336550"/>
                  <a:pt x="185737" y="314256"/>
                </a:cubicBezTo>
                <a:cubicBezTo>
                  <a:pt x="253323" y="306388"/>
                  <a:pt x="307657" y="252620"/>
                  <a:pt x="315609" y="185737"/>
                </a:cubicBezTo>
                <a:close/>
                <a:moveTo>
                  <a:pt x="249042" y="185737"/>
                </a:moveTo>
                <a:cubicBezTo>
                  <a:pt x="249042" y="185737"/>
                  <a:pt x="249042" y="185737"/>
                  <a:pt x="271462" y="185737"/>
                </a:cubicBezTo>
                <a:cubicBezTo>
                  <a:pt x="264868" y="228453"/>
                  <a:pt x="229259" y="263403"/>
                  <a:pt x="185737" y="269875"/>
                </a:cubicBezTo>
                <a:cubicBezTo>
                  <a:pt x="185737" y="269875"/>
                  <a:pt x="185737" y="269875"/>
                  <a:pt x="185737" y="247870"/>
                </a:cubicBezTo>
                <a:cubicBezTo>
                  <a:pt x="217390" y="241398"/>
                  <a:pt x="242448" y="216804"/>
                  <a:pt x="249042" y="185737"/>
                </a:cubicBezTo>
                <a:close/>
                <a:moveTo>
                  <a:pt x="66675" y="185737"/>
                </a:moveTo>
                <a:cubicBezTo>
                  <a:pt x="66675" y="185737"/>
                  <a:pt x="66675" y="185737"/>
                  <a:pt x="89095" y="185737"/>
                </a:cubicBezTo>
                <a:cubicBezTo>
                  <a:pt x="95689" y="216804"/>
                  <a:pt x="120747" y="241398"/>
                  <a:pt x="152400" y="247870"/>
                </a:cubicBezTo>
                <a:cubicBezTo>
                  <a:pt x="152400" y="247870"/>
                  <a:pt x="152400" y="247870"/>
                  <a:pt x="152400" y="269875"/>
                </a:cubicBezTo>
                <a:cubicBezTo>
                  <a:pt x="108878" y="263403"/>
                  <a:pt x="73269" y="228453"/>
                  <a:pt x="66675" y="185737"/>
                </a:cubicBezTo>
                <a:close/>
                <a:moveTo>
                  <a:pt x="0" y="185737"/>
                </a:moveTo>
                <a:cubicBezTo>
                  <a:pt x="0" y="185737"/>
                  <a:pt x="0" y="185737"/>
                  <a:pt x="22528" y="185737"/>
                </a:cubicBezTo>
                <a:cubicBezTo>
                  <a:pt x="30480" y="252620"/>
                  <a:pt x="84814" y="306388"/>
                  <a:pt x="152400" y="314256"/>
                </a:cubicBezTo>
                <a:cubicBezTo>
                  <a:pt x="152400" y="314256"/>
                  <a:pt x="152400" y="314256"/>
                  <a:pt x="152400" y="336550"/>
                </a:cubicBezTo>
                <a:cubicBezTo>
                  <a:pt x="71561" y="328682"/>
                  <a:pt x="7951" y="265734"/>
                  <a:pt x="0" y="185737"/>
                </a:cubicBezTo>
                <a:close/>
                <a:moveTo>
                  <a:pt x="169069" y="127000"/>
                </a:moveTo>
                <a:cubicBezTo>
                  <a:pt x="175598" y="127000"/>
                  <a:pt x="180821" y="128306"/>
                  <a:pt x="186045" y="130918"/>
                </a:cubicBezTo>
                <a:cubicBezTo>
                  <a:pt x="195186" y="134835"/>
                  <a:pt x="201715" y="141365"/>
                  <a:pt x="205633" y="150506"/>
                </a:cubicBezTo>
                <a:cubicBezTo>
                  <a:pt x="208244" y="155729"/>
                  <a:pt x="209550" y="160952"/>
                  <a:pt x="209550" y="167482"/>
                </a:cubicBezTo>
                <a:cubicBezTo>
                  <a:pt x="209550" y="174011"/>
                  <a:pt x="208244" y="179234"/>
                  <a:pt x="205633" y="184458"/>
                </a:cubicBezTo>
                <a:cubicBezTo>
                  <a:pt x="201715" y="193599"/>
                  <a:pt x="195186" y="200128"/>
                  <a:pt x="186045" y="204046"/>
                </a:cubicBezTo>
                <a:cubicBezTo>
                  <a:pt x="180821" y="206657"/>
                  <a:pt x="175598" y="207963"/>
                  <a:pt x="169069" y="207963"/>
                </a:cubicBezTo>
                <a:cubicBezTo>
                  <a:pt x="162539" y="207963"/>
                  <a:pt x="157316" y="206657"/>
                  <a:pt x="152093" y="204046"/>
                </a:cubicBezTo>
                <a:cubicBezTo>
                  <a:pt x="142952" y="200128"/>
                  <a:pt x="136422" y="193599"/>
                  <a:pt x="132505" y="184458"/>
                </a:cubicBezTo>
                <a:cubicBezTo>
                  <a:pt x="129893" y="179234"/>
                  <a:pt x="128587" y="174011"/>
                  <a:pt x="128587" y="167482"/>
                </a:cubicBezTo>
                <a:cubicBezTo>
                  <a:pt x="128587" y="160952"/>
                  <a:pt x="129893" y="155729"/>
                  <a:pt x="132505" y="150506"/>
                </a:cubicBezTo>
                <a:cubicBezTo>
                  <a:pt x="136422" y="141365"/>
                  <a:pt x="142952" y="134835"/>
                  <a:pt x="152093" y="130918"/>
                </a:cubicBezTo>
                <a:cubicBezTo>
                  <a:pt x="157316" y="128306"/>
                  <a:pt x="162539" y="127000"/>
                  <a:pt x="169069" y="127000"/>
                </a:cubicBezTo>
                <a:close/>
                <a:moveTo>
                  <a:pt x="185737" y="65087"/>
                </a:moveTo>
                <a:cubicBezTo>
                  <a:pt x="229259" y="71681"/>
                  <a:pt x="264868" y="107290"/>
                  <a:pt x="271462" y="150812"/>
                </a:cubicBezTo>
                <a:cubicBezTo>
                  <a:pt x="271462" y="150812"/>
                  <a:pt x="271462" y="150812"/>
                  <a:pt x="249042" y="150812"/>
                </a:cubicBezTo>
                <a:cubicBezTo>
                  <a:pt x="242448" y="119159"/>
                  <a:pt x="217390" y="94101"/>
                  <a:pt x="185737" y="87507"/>
                </a:cubicBezTo>
                <a:cubicBezTo>
                  <a:pt x="185737" y="87507"/>
                  <a:pt x="185737" y="87507"/>
                  <a:pt x="185737" y="65087"/>
                </a:cubicBezTo>
                <a:close/>
                <a:moveTo>
                  <a:pt x="152400" y="65087"/>
                </a:moveTo>
                <a:cubicBezTo>
                  <a:pt x="152400" y="65087"/>
                  <a:pt x="152400" y="65087"/>
                  <a:pt x="152400" y="87507"/>
                </a:cubicBezTo>
                <a:cubicBezTo>
                  <a:pt x="120747" y="94101"/>
                  <a:pt x="95689" y="119159"/>
                  <a:pt x="89095" y="150812"/>
                </a:cubicBezTo>
                <a:lnTo>
                  <a:pt x="66675" y="150812"/>
                </a:lnTo>
                <a:cubicBezTo>
                  <a:pt x="73269" y="107290"/>
                  <a:pt x="108878" y="71681"/>
                  <a:pt x="152400" y="65087"/>
                </a:cubicBezTo>
                <a:close/>
                <a:moveTo>
                  <a:pt x="185737" y="0"/>
                </a:moveTo>
                <a:cubicBezTo>
                  <a:pt x="266576" y="7868"/>
                  <a:pt x="330186" y="70816"/>
                  <a:pt x="338137" y="150813"/>
                </a:cubicBezTo>
                <a:cubicBezTo>
                  <a:pt x="338137" y="150813"/>
                  <a:pt x="338137" y="150813"/>
                  <a:pt x="315609" y="150813"/>
                </a:cubicBezTo>
                <a:cubicBezTo>
                  <a:pt x="307657" y="83930"/>
                  <a:pt x="253323" y="30162"/>
                  <a:pt x="185737" y="22294"/>
                </a:cubicBezTo>
                <a:cubicBezTo>
                  <a:pt x="185737" y="22294"/>
                  <a:pt x="185737" y="22294"/>
                  <a:pt x="185737" y="0"/>
                </a:cubicBezTo>
                <a:close/>
                <a:moveTo>
                  <a:pt x="152400" y="0"/>
                </a:moveTo>
                <a:cubicBezTo>
                  <a:pt x="152400" y="0"/>
                  <a:pt x="152400" y="0"/>
                  <a:pt x="152400" y="22294"/>
                </a:cubicBezTo>
                <a:cubicBezTo>
                  <a:pt x="84814" y="30162"/>
                  <a:pt x="30480" y="83930"/>
                  <a:pt x="22528" y="150813"/>
                </a:cubicBezTo>
                <a:cubicBezTo>
                  <a:pt x="22528" y="150813"/>
                  <a:pt x="22528" y="150813"/>
                  <a:pt x="0" y="150813"/>
                </a:cubicBezTo>
                <a:cubicBezTo>
                  <a:pt x="7951" y="70816"/>
                  <a:pt x="71561" y="7868"/>
                  <a:pt x="1524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椭圆 9"/>
          <p:cNvSpPr/>
          <p:nvPr/>
        </p:nvSpPr>
        <p:spPr>
          <a:xfrm>
            <a:off x="3822761" y="3587683"/>
            <a:ext cx="484300" cy="484300"/>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椭圆 23"/>
          <p:cNvSpPr/>
          <p:nvPr/>
        </p:nvSpPr>
        <p:spPr>
          <a:xfrm>
            <a:off x="3951305" y="3716227"/>
            <a:ext cx="227211" cy="227211"/>
          </a:xfrm>
          <a:custGeom>
            <a:avLst/>
            <a:gdLst>
              <a:gd name="T0" fmla="*/ 196 w 260"/>
              <a:gd name="T1" fmla="*/ 164 h 260"/>
              <a:gd name="T2" fmla="*/ 150 w 260"/>
              <a:gd name="T3" fmla="*/ 118 h 260"/>
              <a:gd name="T4" fmla="*/ 260 w 260"/>
              <a:gd name="T5" fmla="*/ 36 h 260"/>
              <a:gd name="T6" fmla="*/ 228 w 260"/>
              <a:gd name="T7" fmla="*/ 4 h 260"/>
              <a:gd name="T8" fmla="*/ 91 w 260"/>
              <a:gd name="T9" fmla="*/ 59 h 260"/>
              <a:gd name="T10" fmla="*/ 48 w 260"/>
              <a:gd name="T11" fmla="*/ 16 h 260"/>
              <a:gd name="T12" fmla="*/ 9 w 260"/>
              <a:gd name="T13" fmla="*/ 9 h 260"/>
              <a:gd name="T14" fmla="*/ 16 w 260"/>
              <a:gd name="T15" fmla="*/ 48 h 260"/>
              <a:gd name="T16" fmla="*/ 59 w 260"/>
              <a:gd name="T17" fmla="*/ 91 h 260"/>
              <a:gd name="T18" fmla="*/ 4 w 260"/>
              <a:gd name="T19" fmla="*/ 228 h 260"/>
              <a:gd name="T20" fmla="*/ 36 w 260"/>
              <a:gd name="T21" fmla="*/ 260 h 260"/>
              <a:gd name="T22" fmla="*/ 118 w 260"/>
              <a:gd name="T23" fmla="*/ 150 h 260"/>
              <a:gd name="T24" fmla="*/ 164 w 260"/>
              <a:gd name="T25" fmla="*/ 196 h 260"/>
              <a:gd name="T26" fmla="*/ 164 w 260"/>
              <a:gd name="T27" fmla="*/ 260 h 260"/>
              <a:gd name="T28" fmla="*/ 196 w 260"/>
              <a:gd name="T29" fmla="*/ 260 h 260"/>
              <a:gd name="T30" fmla="*/ 212 w 260"/>
              <a:gd name="T31" fmla="*/ 212 h 260"/>
              <a:gd name="T32" fmla="*/ 260 w 260"/>
              <a:gd name="T33" fmla="*/ 196 h 260"/>
              <a:gd name="T34" fmla="*/ 260 w 260"/>
              <a:gd name="T35" fmla="*/ 164 h 260"/>
              <a:gd name="T36" fmla="*/ 196 w 260"/>
              <a:gd name="T37" fmla="*/ 16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0" h="260">
                <a:moveTo>
                  <a:pt x="196" y="164"/>
                </a:moveTo>
                <a:cubicBezTo>
                  <a:pt x="150" y="118"/>
                  <a:pt x="150" y="118"/>
                  <a:pt x="150" y="118"/>
                </a:cubicBezTo>
                <a:cubicBezTo>
                  <a:pt x="260" y="36"/>
                  <a:pt x="260" y="36"/>
                  <a:pt x="260" y="36"/>
                </a:cubicBezTo>
                <a:cubicBezTo>
                  <a:pt x="228" y="4"/>
                  <a:pt x="228" y="4"/>
                  <a:pt x="228" y="4"/>
                </a:cubicBezTo>
                <a:cubicBezTo>
                  <a:pt x="91" y="59"/>
                  <a:pt x="91" y="59"/>
                  <a:pt x="91" y="59"/>
                </a:cubicBezTo>
                <a:cubicBezTo>
                  <a:pt x="48" y="16"/>
                  <a:pt x="48" y="16"/>
                  <a:pt x="48" y="16"/>
                </a:cubicBezTo>
                <a:cubicBezTo>
                  <a:pt x="35" y="3"/>
                  <a:pt x="18" y="0"/>
                  <a:pt x="9" y="9"/>
                </a:cubicBezTo>
                <a:cubicBezTo>
                  <a:pt x="0" y="18"/>
                  <a:pt x="3" y="35"/>
                  <a:pt x="16" y="48"/>
                </a:cubicBezTo>
                <a:cubicBezTo>
                  <a:pt x="59" y="91"/>
                  <a:pt x="59" y="91"/>
                  <a:pt x="59" y="91"/>
                </a:cubicBezTo>
                <a:cubicBezTo>
                  <a:pt x="4" y="228"/>
                  <a:pt x="4" y="228"/>
                  <a:pt x="4" y="228"/>
                </a:cubicBezTo>
                <a:cubicBezTo>
                  <a:pt x="36" y="260"/>
                  <a:pt x="36" y="260"/>
                  <a:pt x="36" y="260"/>
                </a:cubicBezTo>
                <a:cubicBezTo>
                  <a:pt x="118" y="150"/>
                  <a:pt x="118" y="150"/>
                  <a:pt x="118" y="150"/>
                </a:cubicBezTo>
                <a:cubicBezTo>
                  <a:pt x="164" y="196"/>
                  <a:pt x="164" y="196"/>
                  <a:pt x="164" y="196"/>
                </a:cubicBezTo>
                <a:cubicBezTo>
                  <a:pt x="164" y="260"/>
                  <a:pt x="164" y="260"/>
                  <a:pt x="164" y="260"/>
                </a:cubicBezTo>
                <a:cubicBezTo>
                  <a:pt x="196" y="260"/>
                  <a:pt x="196" y="260"/>
                  <a:pt x="196" y="260"/>
                </a:cubicBezTo>
                <a:cubicBezTo>
                  <a:pt x="212" y="212"/>
                  <a:pt x="212" y="212"/>
                  <a:pt x="212" y="212"/>
                </a:cubicBezTo>
                <a:cubicBezTo>
                  <a:pt x="260" y="196"/>
                  <a:pt x="260" y="196"/>
                  <a:pt x="260" y="196"/>
                </a:cubicBezTo>
                <a:cubicBezTo>
                  <a:pt x="260" y="164"/>
                  <a:pt x="260" y="164"/>
                  <a:pt x="260" y="164"/>
                </a:cubicBezTo>
                <a:lnTo>
                  <a:pt x="196" y="1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椭圆 11"/>
          <p:cNvSpPr/>
          <p:nvPr/>
        </p:nvSpPr>
        <p:spPr>
          <a:xfrm>
            <a:off x="3822761" y="4835458"/>
            <a:ext cx="484300" cy="484300"/>
          </a:xfrm>
          <a:prstGeom prst="ellipse">
            <a:avLst/>
          </a:prstGeom>
          <a:solidFill>
            <a:srgbClr val="F7B1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椭圆 28"/>
          <p:cNvSpPr/>
          <p:nvPr/>
        </p:nvSpPr>
        <p:spPr>
          <a:xfrm>
            <a:off x="3951305" y="4969311"/>
            <a:ext cx="227211" cy="216594"/>
          </a:xfrm>
          <a:custGeom>
            <a:avLst/>
            <a:gdLst>
              <a:gd name="T0" fmla="*/ 254 w 258"/>
              <a:gd name="T1" fmla="*/ 102 h 246"/>
              <a:gd name="T2" fmla="*/ 257 w 258"/>
              <a:gd name="T3" fmla="*/ 92 h 246"/>
              <a:gd name="T4" fmla="*/ 248 w 258"/>
              <a:gd name="T5" fmla="*/ 86 h 246"/>
              <a:gd name="T6" fmla="*/ 174 w 258"/>
              <a:gd name="T7" fmla="*/ 80 h 246"/>
              <a:gd name="T8" fmla="*/ 166 w 258"/>
              <a:gd name="T9" fmla="*/ 75 h 246"/>
              <a:gd name="T10" fmla="*/ 137 w 258"/>
              <a:gd name="T11" fmla="*/ 6 h 246"/>
              <a:gd name="T12" fmla="*/ 128 w 258"/>
              <a:gd name="T13" fmla="*/ 0 h 246"/>
              <a:gd name="T14" fmla="*/ 120 w 258"/>
              <a:gd name="T15" fmla="*/ 6 h 246"/>
              <a:gd name="T16" fmla="*/ 91 w 258"/>
              <a:gd name="T17" fmla="*/ 75 h 246"/>
              <a:gd name="T18" fmla="*/ 84 w 258"/>
              <a:gd name="T19" fmla="*/ 81 h 246"/>
              <a:gd name="T20" fmla="*/ 9 w 258"/>
              <a:gd name="T21" fmla="*/ 88 h 246"/>
              <a:gd name="T22" fmla="*/ 1 w 258"/>
              <a:gd name="T23" fmla="*/ 94 h 246"/>
              <a:gd name="T24" fmla="*/ 4 w 258"/>
              <a:gd name="T25" fmla="*/ 104 h 246"/>
              <a:gd name="T26" fmla="*/ 61 w 258"/>
              <a:gd name="T27" fmla="*/ 152 h 246"/>
              <a:gd name="T28" fmla="*/ 64 w 258"/>
              <a:gd name="T29" fmla="*/ 161 h 246"/>
              <a:gd name="T30" fmla="*/ 48 w 258"/>
              <a:gd name="T31" fmla="*/ 234 h 246"/>
              <a:gd name="T32" fmla="*/ 52 w 258"/>
              <a:gd name="T33" fmla="*/ 244 h 246"/>
              <a:gd name="T34" fmla="*/ 62 w 258"/>
              <a:gd name="T35" fmla="*/ 244 h 246"/>
              <a:gd name="T36" fmla="*/ 125 w 258"/>
              <a:gd name="T37" fmla="*/ 205 h 246"/>
              <a:gd name="T38" fmla="*/ 135 w 258"/>
              <a:gd name="T39" fmla="*/ 205 h 246"/>
              <a:gd name="T40" fmla="*/ 199 w 258"/>
              <a:gd name="T41" fmla="*/ 243 h 246"/>
              <a:gd name="T42" fmla="*/ 209 w 258"/>
              <a:gd name="T43" fmla="*/ 242 h 246"/>
              <a:gd name="T44" fmla="*/ 213 w 258"/>
              <a:gd name="T45" fmla="*/ 233 h 246"/>
              <a:gd name="T46" fmla="*/ 195 w 258"/>
              <a:gd name="T47" fmla="*/ 160 h 246"/>
              <a:gd name="T48" fmla="*/ 198 w 258"/>
              <a:gd name="T49" fmla="*/ 151 h 246"/>
              <a:gd name="T50" fmla="*/ 254 w 258"/>
              <a:gd name="T51" fmla="*/ 10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8" h="246">
                <a:moveTo>
                  <a:pt x="254" y="102"/>
                </a:moveTo>
                <a:cubicBezTo>
                  <a:pt x="257" y="99"/>
                  <a:pt x="258" y="95"/>
                  <a:pt x="257" y="92"/>
                </a:cubicBezTo>
                <a:cubicBezTo>
                  <a:pt x="255" y="88"/>
                  <a:pt x="252" y="86"/>
                  <a:pt x="248" y="86"/>
                </a:cubicBezTo>
                <a:cubicBezTo>
                  <a:pt x="174" y="80"/>
                  <a:pt x="174" y="80"/>
                  <a:pt x="174" y="80"/>
                </a:cubicBezTo>
                <a:cubicBezTo>
                  <a:pt x="171" y="80"/>
                  <a:pt x="168" y="78"/>
                  <a:pt x="166" y="75"/>
                </a:cubicBezTo>
                <a:cubicBezTo>
                  <a:pt x="137" y="6"/>
                  <a:pt x="137" y="6"/>
                  <a:pt x="137" y="6"/>
                </a:cubicBezTo>
                <a:cubicBezTo>
                  <a:pt x="135" y="3"/>
                  <a:pt x="132" y="0"/>
                  <a:pt x="128" y="0"/>
                </a:cubicBezTo>
                <a:cubicBezTo>
                  <a:pt x="124" y="1"/>
                  <a:pt x="121" y="3"/>
                  <a:pt x="120" y="6"/>
                </a:cubicBezTo>
                <a:cubicBezTo>
                  <a:pt x="91" y="75"/>
                  <a:pt x="91" y="75"/>
                  <a:pt x="91" y="75"/>
                </a:cubicBezTo>
                <a:cubicBezTo>
                  <a:pt x="90" y="78"/>
                  <a:pt x="87" y="81"/>
                  <a:pt x="84" y="81"/>
                </a:cubicBezTo>
                <a:cubicBezTo>
                  <a:pt x="9" y="88"/>
                  <a:pt x="9" y="88"/>
                  <a:pt x="9" y="88"/>
                </a:cubicBezTo>
                <a:cubicBezTo>
                  <a:pt x="6" y="88"/>
                  <a:pt x="3" y="91"/>
                  <a:pt x="1" y="94"/>
                </a:cubicBezTo>
                <a:cubicBezTo>
                  <a:pt x="0" y="98"/>
                  <a:pt x="1" y="102"/>
                  <a:pt x="4" y="104"/>
                </a:cubicBezTo>
                <a:cubicBezTo>
                  <a:pt x="61" y="152"/>
                  <a:pt x="61" y="152"/>
                  <a:pt x="61" y="152"/>
                </a:cubicBezTo>
                <a:cubicBezTo>
                  <a:pt x="64" y="155"/>
                  <a:pt x="65" y="158"/>
                  <a:pt x="64" y="161"/>
                </a:cubicBezTo>
                <a:cubicBezTo>
                  <a:pt x="48" y="234"/>
                  <a:pt x="48" y="234"/>
                  <a:pt x="48" y="234"/>
                </a:cubicBezTo>
                <a:cubicBezTo>
                  <a:pt x="47" y="238"/>
                  <a:pt x="48" y="242"/>
                  <a:pt x="52" y="244"/>
                </a:cubicBezTo>
                <a:cubicBezTo>
                  <a:pt x="55" y="246"/>
                  <a:pt x="59" y="246"/>
                  <a:pt x="62" y="244"/>
                </a:cubicBezTo>
                <a:cubicBezTo>
                  <a:pt x="125" y="205"/>
                  <a:pt x="125" y="205"/>
                  <a:pt x="125" y="205"/>
                </a:cubicBezTo>
                <a:cubicBezTo>
                  <a:pt x="128" y="203"/>
                  <a:pt x="132" y="203"/>
                  <a:pt x="135" y="205"/>
                </a:cubicBezTo>
                <a:cubicBezTo>
                  <a:pt x="199" y="243"/>
                  <a:pt x="199" y="243"/>
                  <a:pt x="199" y="243"/>
                </a:cubicBezTo>
                <a:cubicBezTo>
                  <a:pt x="202" y="245"/>
                  <a:pt x="206" y="245"/>
                  <a:pt x="209" y="242"/>
                </a:cubicBezTo>
                <a:cubicBezTo>
                  <a:pt x="212" y="240"/>
                  <a:pt x="214" y="236"/>
                  <a:pt x="213" y="233"/>
                </a:cubicBezTo>
                <a:cubicBezTo>
                  <a:pt x="195" y="160"/>
                  <a:pt x="195" y="160"/>
                  <a:pt x="195" y="160"/>
                </a:cubicBezTo>
                <a:cubicBezTo>
                  <a:pt x="194" y="157"/>
                  <a:pt x="195" y="153"/>
                  <a:pt x="198" y="151"/>
                </a:cubicBezTo>
                <a:lnTo>
                  <a:pt x="254" y="10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椭圆 13"/>
          <p:cNvSpPr/>
          <p:nvPr/>
        </p:nvSpPr>
        <p:spPr>
          <a:xfrm>
            <a:off x="8013482" y="3716227"/>
            <a:ext cx="227211" cy="227211"/>
          </a:xfrm>
          <a:custGeom>
            <a:avLst/>
            <a:gdLst>
              <a:gd name="T0" fmla="*/ 181 w 252"/>
              <a:gd name="T1" fmla="*/ 126 h 252"/>
              <a:gd name="T2" fmla="*/ 236 w 252"/>
              <a:gd name="T3" fmla="*/ 71 h 252"/>
              <a:gd name="T4" fmla="*/ 236 w 252"/>
              <a:gd name="T5" fmla="*/ 16 h 252"/>
              <a:gd name="T6" fmla="*/ 181 w 252"/>
              <a:gd name="T7" fmla="*/ 16 h 252"/>
              <a:gd name="T8" fmla="*/ 126 w 252"/>
              <a:gd name="T9" fmla="*/ 71 h 252"/>
              <a:gd name="T10" fmla="*/ 71 w 252"/>
              <a:gd name="T11" fmla="*/ 16 h 252"/>
              <a:gd name="T12" fmla="*/ 16 w 252"/>
              <a:gd name="T13" fmla="*/ 16 h 252"/>
              <a:gd name="T14" fmla="*/ 16 w 252"/>
              <a:gd name="T15" fmla="*/ 71 h 252"/>
              <a:gd name="T16" fmla="*/ 71 w 252"/>
              <a:gd name="T17" fmla="*/ 126 h 252"/>
              <a:gd name="T18" fmla="*/ 16 w 252"/>
              <a:gd name="T19" fmla="*/ 181 h 252"/>
              <a:gd name="T20" fmla="*/ 16 w 252"/>
              <a:gd name="T21" fmla="*/ 237 h 252"/>
              <a:gd name="T22" fmla="*/ 71 w 252"/>
              <a:gd name="T23" fmla="*/ 237 h 252"/>
              <a:gd name="T24" fmla="*/ 126 w 252"/>
              <a:gd name="T25" fmla="*/ 181 h 252"/>
              <a:gd name="T26" fmla="*/ 181 w 252"/>
              <a:gd name="T27" fmla="*/ 237 h 252"/>
              <a:gd name="T28" fmla="*/ 236 w 252"/>
              <a:gd name="T29" fmla="*/ 237 h 252"/>
              <a:gd name="T30" fmla="*/ 236 w 252"/>
              <a:gd name="T31" fmla="*/ 181 h 252"/>
              <a:gd name="T32" fmla="*/ 181 w 252"/>
              <a:gd name="T33" fmla="*/ 126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2" h="252">
                <a:moveTo>
                  <a:pt x="181" y="126"/>
                </a:moveTo>
                <a:cubicBezTo>
                  <a:pt x="236" y="71"/>
                  <a:pt x="236" y="71"/>
                  <a:pt x="236" y="71"/>
                </a:cubicBezTo>
                <a:cubicBezTo>
                  <a:pt x="252" y="56"/>
                  <a:pt x="252" y="31"/>
                  <a:pt x="236" y="16"/>
                </a:cubicBezTo>
                <a:cubicBezTo>
                  <a:pt x="221" y="0"/>
                  <a:pt x="196" y="0"/>
                  <a:pt x="181" y="16"/>
                </a:cubicBezTo>
                <a:cubicBezTo>
                  <a:pt x="126" y="71"/>
                  <a:pt x="126" y="71"/>
                  <a:pt x="126" y="71"/>
                </a:cubicBezTo>
                <a:cubicBezTo>
                  <a:pt x="71" y="16"/>
                  <a:pt x="71" y="16"/>
                  <a:pt x="71" y="16"/>
                </a:cubicBezTo>
                <a:cubicBezTo>
                  <a:pt x="56" y="0"/>
                  <a:pt x="31" y="0"/>
                  <a:pt x="16" y="16"/>
                </a:cubicBezTo>
                <a:cubicBezTo>
                  <a:pt x="0" y="31"/>
                  <a:pt x="0" y="56"/>
                  <a:pt x="16" y="71"/>
                </a:cubicBezTo>
                <a:cubicBezTo>
                  <a:pt x="71" y="126"/>
                  <a:pt x="71" y="126"/>
                  <a:pt x="71" y="126"/>
                </a:cubicBezTo>
                <a:cubicBezTo>
                  <a:pt x="16" y="181"/>
                  <a:pt x="16" y="181"/>
                  <a:pt x="16" y="181"/>
                </a:cubicBezTo>
                <a:cubicBezTo>
                  <a:pt x="0" y="197"/>
                  <a:pt x="0" y="221"/>
                  <a:pt x="16" y="237"/>
                </a:cubicBezTo>
                <a:cubicBezTo>
                  <a:pt x="31" y="252"/>
                  <a:pt x="56" y="252"/>
                  <a:pt x="71" y="237"/>
                </a:cubicBezTo>
                <a:cubicBezTo>
                  <a:pt x="126" y="181"/>
                  <a:pt x="126" y="181"/>
                  <a:pt x="126" y="181"/>
                </a:cubicBezTo>
                <a:cubicBezTo>
                  <a:pt x="181" y="237"/>
                  <a:pt x="181" y="237"/>
                  <a:pt x="181" y="237"/>
                </a:cubicBezTo>
                <a:cubicBezTo>
                  <a:pt x="196" y="252"/>
                  <a:pt x="221" y="252"/>
                  <a:pt x="236" y="237"/>
                </a:cubicBezTo>
                <a:cubicBezTo>
                  <a:pt x="252" y="221"/>
                  <a:pt x="252" y="197"/>
                  <a:pt x="236" y="181"/>
                </a:cubicBezTo>
                <a:lnTo>
                  <a:pt x="181" y="12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椭圆 14"/>
          <p:cNvSpPr/>
          <p:nvPr/>
        </p:nvSpPr>
        <p:spPr>
          <a:xfrm>
            <a:off x="4465737" y="2871860"/>
            <a:ext cx="3260525" cy="3260525"/>
          </a:xfrm>
          <a:prstGeom prst="ellipse">
            <a:avLst/>
          </a:prstGeom>
          <a:blipFill>
            <a:blip r:embed="rId2"/>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2"/>
          <p:cNvSpPr/>
          <p:nvPr/>
        </p:nvSpPr>
        <p:spPr>
          <a:xfrm>
            <a:off x="8369237" y="3785076"/>
            <a:ext cx="3100520" cy="506730"/>
          </a:xfrm>
          <a:prstGeom prst="rect">
            <a:avLst/>
          </a:prstGeom>
        </p:spPr>
        <p:txBody>
          <a:bodyPr wrap="square">
            <a:spAutoFit/>
          </a:bodyPr>
          <a:lstStyle/>
          <a:p>
            <a:pPr>
              <a:lnSpc>
                <a:spcPct val="150000"/>
              </a:lnSpc>
              <a:spcBef>
                <a:spcPts val="2950"/>
              </a:spcBef>
              <a:defRPr/>
            </a:pPr>
            <a:r>
              <a:rPr lang="en-US" sz="1100" dirty="0">
                <a:solidFill>
                  <a:srgbClr val="7F7F7F"/>
                </a:solidFill>
                <a:latin typeface="思源黑体 CN Regular" panose="020B0500000000000000" pitchFamily="34" charset="-122"/>
                <a:ea typeface="思源黑体 CN Regular" panose="020B0500000000000000" pitchFamily="34" charset="-122"/>
                <a:sym typeface="+mn-lt"/>
              </a:rPr>
              <a:t> </a:t>
            </a:r>
            <a:r>
              <a:rPr lang="en-US" dirty="0">
                <a:solidFill>
                  <a:srgbClr val="7F7F7F"/>
                </a:solidFill>
                <a:latin typeface="思源黑体 CN Regular" panose="020B0500000000000000" pitchFamily="34" charset="-122"/>
                <a:ea typeface="思源黑体 CN Regular" panose="020B0500000000000000" pitchFamily="34" charset="-122"/>
                <a:sym typeface="+mn-lt"/>
              </a:rPr>
              <a:t>G17</a:t>
            </a:r>
            <a:r>
              <a:rPr lang="zh-CN" altLang="en-US" dirty="0">
                <a:solidFill>
                  <a:srgbClr val="7F7F7F"/>
                </a:solidFill>
                <a:latin typeface="思源黑体 CN Regular" panose="020B0500000000000000" pitchFamily="34" charset="-122"/>
                <a:ea typeface="思源黑体 CN Regular" panose="020B0500000000000000" pitchFamily="34" charset="-122"/>
                <a:sym typeface="+mn-lt"/>
              </a:rPr>
              <a:t>小组</a:t>
            </a:r>
          </a:p>
        </p:txBody>
      </p:sp>
      <p:sp>
        <p:nvSpPr>
          <p:cNvPr id="19" name="文本框1"/>
          <p:cNvSpPr txBox="1"/>
          <p:nvPr/>
        </p:nvSpPr>
        <p:spPr>
          <a:xfrm>
            <a:off x="8384034" y="4780617"/>
            <a:ext cx="872490" cy="368300"/>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b="1" i="0" kern="1200" cap="none" spc="0" normalizeH="0" baseline="0" noProof="0" dirty="0">
                <a:solidFill>
                  <a:srgbClr val="7188A8"/>
                </a:solidFill>
                <a:latin typeface="思源黑体 CN Bold" panose="020B0800000000000000" pitchFamily="34" charset="-122"/>
                <a:ea typeface="思源黑体 CN Bold" panose="020B0800000000000000" pitchFamily="34" charset="-122"/>
                <a:cs typeface="+mn-cs"/>
              </a:rPr>
              <a:t>负责人</a:t>
            </a:r>
          </a:p>
        </p:txBody>
      </p:sp>
      <p:sp>
        <p:nvSpPr>
          <p:cNvPr id="20" name="文本框2"/>
          <p:cNvSpPr/>
          <p:nvPr/>
        </p:nvSpPr>
        <p:spPr>
          <a:xfrm>
            <a:off x="8387103" y="5041362"/>
            <a:ext cx="3100520" cy="506730"/>
          </a:xfrm>
          <a:prstGeom prst="rect">
            <a:avLst/>
          </a:prstGeom>
        </p:spPr>
        <p:txBody>
          <a:bodyPr wrap="square">
            <a:spAutoFit/>
          </a:bodyPr>
          <a:lstStyle/>
          <a:p>
            <a:pPr>
              <a:lnSpc>
                <a:spcPct val="150000"/>
              </a:lnSpc>
              <a:spcBef>
                <a:spcPts val="2950"/>
              </a:spcBef>
              <a:defRPr/>
            </a:pPr>
            <a:r>
              <a:rPr kumimoji="0" lang="zh-CN" b="0" i="0" u="none" strike="noStrike" kern="1200" cap="none" spc="0" normalizeH="0" baseline="0" noProof="0" dirty="0">
                <a:ln>
                  <a:noFill/>
                </a:ln>
                <a:solidFill>
                  <a:srgbClr val="7F7F7F"/>
                </a:solidFill>
                <a:effectLst/>
                <a:uLnTx/>
                <a:uFillTx/>
                <a:latin typeface="思源黑体 CN Regular" panose="020B0500000000000000" pitchFamily="34" charset="-122"/>
                <a:ea typeface="思源黑体 CN Regular" panose="020B0500000000000000" pitchFamily="34" charset="-122"/>
                <a:cs typeface="+mn-ea"/>
                <a:sym typeface="+mn-lt"/>
              </a:rPr>
              <a:t>周诚信</a:t>
            </a:r>
            <a:endParaRPr lang="zh-CN" dirty="0">
              <a:solidFill>
                <a:srgbClr val="7F7F7F"/>
              </a:solidFill>
              <a:latin typeface="思源黑体 CN Regular" panose="020B0500000000000000" pitchFamily="34" charset="-122"/>
              <a:ea typeface="思源黑体 CN Regular" panose="020B0500000000000000" pitchFamily="34" charset="-122"/>
              <a:sym typeface="+mn-lt"/>
            </a:endParaRPr>
          </a:p>
        </p:txBody>
      </p:sp>
      <p:sp>
        <p:nvSpPr>
          <p:cNvPr id="21" name="文本框1"/>
          <p:cNvSpPr txBox="1"/>
          <p:nvPr/>
        </p:nvSpPr>
        <p:spPr>
          <a:xfrm>
            <a:off x="2363530" y="3524331"/>
            <a:ext cx="1459230" cy="398780"/>
          </a:xfrm>
          <a:prstGeom prst="rect">
            <a:avLst/>
          </a:prstGeom>
          <a:noFill/>
        </p:spPr>
        <p:txBody>
          <a:bodyPr wrap="none" rtlCol="0">
            <a:spAutoFit/>
          </a:bodyPr>
          <a:lstStyle/>
          <a:p>
            <a:pPr marR="0" indent="0" algn="r" defTabSz="914400" fontAlgn="auto">
              <a:lnSpc>
                <a:spcPct val="100000"/>
              </a:lnSpc>
              <a:spcBef>
                <a:spcPts val="0"/>
              </a:spcBef>
              <a:spcAft>
                <a:spcPts val="0"/>
              </a:spcAft>
              <a:buClrTx/>
              <a:buSzTx/>
              <a:buFontTx/>
              <a:buNone/>
              <a:defRPr/>
            </a:pPr>
            <a:r>
              <a:rPr kumimoji="0" lang="zh-CN" sz="2000" b="1" i="0" kern="1200" cap="none" spc="0" normalizeH="0" baseline="0" noProof="0" dirty="0">
                <a:solidFill>
                  <a:srgbClr val="7188A8"/>
                </a:solidFill>
                <a:latin typeface="思源黑体 CN Bold" panose="020B0800000000000000" pitchFamily="34" charset="-122"/>
                <a:ea typeface="思源黑体 CN Bold" panose="020B0800000000000000" pitchFamily="34" charset="-122"/>
                <a:cs typeface="+mn-cs"/>
              </a:rPr>
              <a:t>项目提出者</a:t>
            </a:r>
          </a:p>
        </p:txBody>
      </p:sp>
      <p:sp>
        <p:nvSpPr>
          <p:cNvPr id="22" name="文本框2"/>
          <p:cNvSpPr/>
          <p:nvPr/>
        </p:nvSpPr>
        <p:spPr>
          <a:xfrm>
            <a:off x="722240" y="3785076"/>
            <a:ext cx="3100520" cy="553085"/>
          </a:xfrm>
          <a:prstGeom prst="rect">
            <a:avLst/>
          </a:prstGeom>
        </p:spPr>
        <p:txBody>
          <a:bodyPr wrap="square">
            <a:spAutoFit/>
          </a:bodyPr>
          <a:lstStyle/>
          <a:p>
            <a:pPr algn="r">
              <a:lnSpc>
                <a:spcPct val="150000"/>
              </a:lnSpc>
              <a:spcBef>
                <a:spcPts val="2950"/>
              </a:spcBef>
              <a:defRPr/>
            </a:pPr>
            <a:r>
              <a:rPr kumimoji="0" lang="en-US" sz="2000" b="0" i="0" u="none" strike="noStrike" kern="1200" cap="none" spc="0" normalizeH="0" baseline="0" noProof="0" dirty="0">
                <a:ln>
                  <a:noFill/>
                </a:ln>
                <a:solidFill>
                  <a:srgbClr val="7F7F7F"/>
                </a:solidFill>
                <a:effectLst/>
                <a:uLnTx/>
                <a:uFillTx/>
                <a:latin typeface="思源黑体 CN Regular" panose="020B0500000000000000" pitchFamily="34" charset="-122"/>
                <a:ea typeface="思源黑体 CN Regular" panose="020B0500000000000000" pitchFamily="34" charset="-122"/>
                <a:cs typeface="+mn-ea"/>
                <a:sym typeface="+mn-lt"/>
              </a:rPr>
              <a:t>G17</a:t>
            </a:r>
            <a:r>
              <a:rPr kumimoji="0" lang="zh-CN" altLang="en-US" sz="2000" b="0" i="0" u="none" strike="noStrike" kern="1200" cap="none" spc="0" normalizeH="0" baseline="0" noProof="0" dirty="0">
                <a:ln>
                  <a:noFill/>
                </a:ln>
                <a:solidFill>
                  <a:srgbClr val="7F7F7F"/>
                </a:solidFill>
                <a:effectLst/>
                <a:uLnTx/>
                <a:uFillTx/>
                <a:latin typeface="思源黑体 CN Regular" panose="020B0500000000000000" pitchFamily="34" charset="-122"/>
                <a:ea typeface="思源黑体 CN Regular" panose="020B0500000000000000" pitchFamily="34" charset="-122"/>
                <a:cs typeface="+mn-ea"/>
                <a:sym typeface="+mn-lt"/>
              </a:rPr>
              <a:t>小组</a:t>
            </a:r>
          </a:p>
        </p:txBody>
      </p:sp>
      <p:sp>
        <p:nvSpPr>
          <p:cNvPr id="23" name="文本框1"/>
          <p:cNvSpPr txBox="1"/>
          <p:nvPr/>
        </p:nvSpPr>
        <p:spPr>
          <a:xfrm>
            <a:off x="3180140" y="4780617"/>
            <a:ext cx="642620" cy="368300"/>
          </a:xfrm>
          <a:prstGeom prst="rect">
            <a:avLst/>
          </a:prstGeom>
          <a:noFill/>
        </p:spPr>
        <p:txBody>
          <a:bodyPr wrap="none" rtlCol="0">
            <a:spAutoFit/>
          </a:bodyPr>
          <a:lstStyle/>
          <a:p>
            <a:pPr marR="0" indent="0" algn="r" defTabSz="914400" fontAlgn="auto">
              <a:lnSpc>
                <a:spcPct val="100000"/>
              </a:lnSpc>
              <a:spcBef>
                <a:spcPts val="0"/>
              </a:spcBef>
              <a:spcAft>
                <a:spcPts val="0"/>
              </a:spcAft>
              <a:buClrTx/>
              <a:buSzTx/>
              <a:buFontTx/>
              <a:buNone/>
              <a:defRPr/>
            </a:pPr>
            <a:r>
              <a:rPr kumimoji="0" lang="zh-CN" b="1" i="0" kern="1200" cap="none" spc="0" normalizeH="0" baseline="0" noProof="0" dirty="0">
                <a:solidFill>
                  <a:srgbClr val="7188A8"/>
                </a:solidFill>
                <a:latin typeface="思源黑体 CN Bold" panose="020B0800000000000000" pitchFamily="34" charset="-122"/>
                <a:ea typeface="思源黑体 CN Bold" panose="020B0800000000000000" pitchFamily="34" charset="-122"/>
                <a:cs typeface="+mn-cs"/>
              </a:rPr>
              <a:t>用户</a:t>
            </a:r>
          </a:p>
        </p:txBody>
      </p:sp>
      <p:sp>
        <p:nvSpPr>
          <p:cNvPr id="24" name="文本框2"/>
          <p:cNvSpPr/>
          <p:nvPr/>
        </p:nvSpPr>
        <p:spPr>
          <a:xfrm>
            <a:off x="722240" y="5041362"/>
            <a:ext cx="3100520" cy="344805"/>
          </a:xfrm>
          <a:prstGeom prst="rect">
            <a:avLst/>
          </a:prstGeom>
        </p:spPr>
        <p:txBody>
          <a:bodyPr wrap="square">
            <a:spAutoFit/>
          </a:bodyPr>
          <a:lstStyle/>
          <a:p>
            <a:pPr algn="r">
              <a:lnSpc>
                <a:spcPct val="150000"/>
              </a:lnSpc>
              <a:spcBef>
                <a:spcPts val="2950"/>
              </a:spcBef>
              <a:defRPr/>
            </a:pPr>
            <a:r>
              <a:rPr kumimoji="0" lang="zh-CN" altLang="en-US" sz="1100" b="0" i="0" u="none" strike="noStrike" kern="1200" cap="none" spc="0" normalizeH="0" baseline="0" noProof="0" dirty="0">
                <a:ln>
                  <a:noFill/>
                </a:ln>
                <a:solidFill>
                  <a:srgbClr val="7F7F7F"/>
                </a:solidFill>
                <a:effectLst/>
                <a:uLnTx/>
                <a:uFillTx/>
                <a:latin typeface="思源黑体 CN Regular" panose="020B0500000000000000" pitchFamily="34" charset="-122"/>
                <a:ea typeface="思源黑体 CN Regular" panose="020B0500000000000000" pitchFamily="34" charset="-122"/>
                <a:cs typeface="+mn-ea"/>
                <a:sym typeface="+mn-lt"/>
              </a:rPr>
              <a:t>20-30岁有许多碎片时间的游戏爱好者</a:t>
            </a:r>
          </a:p>
        </p:txBody>
      </p:sp>
      <p:sp>
        <p:nvSpPr>
          <p:cNvPr id="16" name="文本框1"/>
          <p:cNvSpPr txBox="1"/>
          <p:nvPr/>
        </p:nvSpPr>
        <p:spPr>
          <a:xfrm>
            <a:off x="8445560" y="3416637"/>
            <a:ext cx="1332230" cy="368300"/>
          </a:xfrm>
          <a:prstGeom prst="rect">
            <a:avLst/>
          </a:prstGeom>
          <a:noFill/>
        </p:spPr>
        <p:txBody>
          <a:bodyPr wrap="none" rtlCol="0">
            <a:spAutoFit/>
          </a:bodyPr>
          <a:lstStyle/>
          <a:p>
            <a:pPr marR="0" indent="0" algn="r" defTabSz="914400" fontAlgn="auto">
              <a:lnSpc>
                <a:spcPct val="100000"/>
              </a:lnSpc>
              <a:spcBef>
                <a:spcPts val="0"/>
              </a:spcBef>
              <a:spcAft>
                <a:spcPts val="0"/>
              </a:spcAft>
              <a:buClrTx/>
              <a:buSzTx/>
              <a:buFontTx/>
              <a:buNone/>
              <a:defRPr/>
            </a:pPr>
            <a:r>
              <a:rPr kumimoji="0" lang="zh-CN" b="1" i="0" kern="1200" cap="none" spc="0" normalizeH="0" baseline="0" noProof="0" dirty="0">
                <a:solidFill>
                  <a:srgbClr val="7188A8"/>
                </a:solidFill>
                <a:latin typeface="思源黑体 CN Bold" panose="020B0800000000000000" pitchFamily="34" charset="-122"/>
                <a:ea typeface="思源黑体 CN Bold" panose="020B0800000000000000" pitchFamily="34" charset="-122"/>
                <a:cs typeface="+mn-cs"/>
              </a:rPr>
              <a:t>开发方名称</a:t>
            </a:r>
          </a:p>
        </p:txBody>
      </p:sp>
      <p:sp>
        <p:nvSpPr>
          <p:cNvPr id="100" name="文本框 99"/>
          <p:cNvSpPr txBox="1"/>
          <p:nvPr/>
        </p:nvSpPr>
        <p:spPr>
          <a:xfrm>
            <a:off x="1102995" y="1381125"/>
            <a:ext cx="9785985" cy="1198880"/>
          </a:xfrm>
          <a:prstGeom prst="rect">
            <a:avLst/>
          </a:prstGeom>
          <a:noFill/>
          <a:ln w="9525">
            <a:noFill/>
          </a:ln>
        </p:spPr>
        <p:txBody>
          <a:bodyPr wrap="square">
            <a:spAutoFit/>
          </a:bodyPr>
          <a:lstStyle/>
          <a:p>
            <a:pPr indent="276225"/>
            <a:r>
              <a:rPr lang="zh-CN" sz="2400" b="0">
                <a:ln/>
                <a:solidFill>
                  <a:schemeClr val="accent1">
                    <a:lumMod val="75000"/>
                  </a:schemeClr>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cs typeface="华文新魏" panose="02010800040101010101" charset="-122"/>
              </a:rPr>
              <a:t>《</a:t>
            </a:r>
            <a:r>
              <a:rPr lang="en-US" sz="2400" b="0">
                <a:ln/>
                <a:solidFill>
                  <a:schemeClr val="accent1">
                    <a:lumMod val="75000"/>
                  </a:schemeClr>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cs typeface="华文新魏" panose="02010800040101010101" charset="-122"/>
              </a:rPr>
              <a:t>Flappy Bird</a:t>
            </a:r>
            <a:r>
              <a:rPr lang="zh-CN" sz="2400" b="0">
                <a:ln/>
                <a:solidFill>
                  <a:schemeClr val="accent1">
                    <a:lumMod val="75000"/>
                  </a:schemeClr>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cs typeface="华文新魏" panose="02010800040101010101" charset="-122"/>
              </a:rPr>
              <a:t>》是一款超休闲类的角色搜集手游，计划在微信小游戏平台上登陆。玩家可以在游戏中搜集拥有不同属性和技能的角色以及相应的皮肤，同时还可以体会到不同难度的游戏内容和地图。</a:t>
            </a:r>
            <a:endParaRPr lang="zh-CN" altLang="en-US" sz="2400" b="0">
              <a:ln/>
              <a:solidFill>
                <a:schemeClr val="accent1">
                  <a:lumMod val="75000"/>
                </a:schemeClr>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cs typeface="华文新魏" panose="02010800040101010101"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455941"/>
            <a:ext cx="1626750" cy="571960"/>
            <a:chOff x="334963" y="455941"/>
            <a:chExt cx="1626750" cy="571960"/>
          </a:xfrm>
        </p:grpSpPr>
        <p:sp>
          <p:nvSpPr>
            <p:cNvPr id="5" name="文本框 4"/>
            <p:cNvSpPr txBox="1"/>
            <p:nvPr/>
          </p:nvSpPr>
          <p:spPr>
            <a:xfrm>
              <a:off x="545941" y="455941"/>
              <a:ext cx="1415772" cy="461665"/>
            </a:xfrm>
            <a:prstGeom prst="rect">
              <a:avLst/>
            </a:prstGeom>
            <a:noFill/>
          </p:spPr>
          <p:txBody>
            <a:bodyPr wrap="none" rtlCol="0">
              <a:spAutoFit/>
            </a:bodyPr>
            <a:lstStyle/>
            <a:p>
              <a:r>
                <a:rPr lang="zh-CN" altLang="en-US" sz="2400" b="1" dirty="0">
                  <a:solidFill>
                    <a:srgbClr val="7188A8"/>
                  </a:solidFill>
                  <a:cs typeface="+mn-ea"/>
                  <a:sym typeface="+mn-lt"/>
                </a:rPr>
                <a:t>会议记录</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pic>
        <p:nvPicPr>
          <p:cNvPr id="6" name="图片 5">
            <a:extLst>
              <a:ext uri="{FF2B5EF4-FFF2-40B4-BE49-F238E27FC236}">
                <a16:creationId xmlns:a16="http://schemas.microsoft.com/office/drawing/2014/main" id="{E21CC518-7266-4957-85A4-09F6C74D6A79}"/>
              </a:ext>
            </a:extLst>
          </p:cNvPr>
          <p:cNvPicPr>
            <a:picLocks noChangeAspect="1"/>
          </p:cNvPicPr>
          <p:nvPr/>
        </p:nvPicPr>
        <p:blipFill>
          <a:blip r:embed="rId2"/>
          <a:stretch>
            <a:fillRect/>
          </a:stretch>
        </p:blipFill>
        <p:spPr>
          <a:xfrm>
            <a:off x="4318237" y="757060"/>
            <a:ext cx="3944845" cy="5304408"/>
          </a:xfrm>
          <a:prstGeom prst="rect">
            <a:avLst/>
          </a:prstGeom>
        </p:spPr>
      </p:pic>
    </p:spTree>
    <p:extLst>
      <p:ext uri="{BB962C8B-B14F-4D97-AF65-F5344CB8AC3E}">
        <p14:creationId xmlns:p14="http://schemas.microsoft.com/office/powerpoint/2010/main" val="34950966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a:off x="-204078" y="0"/>
            <a:ext cx="3307404" cy="6858001"/>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rot="10800000">
            <a:off x="8934653" y="0"/>
            <a:ext cx="3307404" cy="6858001"/>
          </a:xfrm>
          <a:prstGeom prst="rect">
            <a:avLst/>
          </a:prstGeom>
        </p:spPr>
      </p:pic>
      <p:sp>
        <p:nvSpPr>
          <p:cNvPr id="8" name="椭圆 7"/>
          <p:cNvSpPr/>
          <p:nvPr/>
        </p:nvSpPr>
        <p:spPr>
          <a:xfrm>
            <a:off x="3789329" y="1122329"/>
            <a:ext cx="4613342" cy="4613342"/>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9" name="组合 8"/>
          <p:cNvGrpSpPr/>
          <p:nvPr/>
        </p:nvGrpSpPr>
        <p:grpSpPr>
          <a:xfrm>
            <a:off x="4230282" y="1901757"/>
            <a:ext cx="3731437" cy="2144743"/>
            <a:chOff x="4294963" y="2039833"/>
            <a:chExt cx="3731437" cy="2144743"/>
          </a:xfrm>
        </p:grpSpPr>
        <p:sp>
          <p:nvSpPr>
            <p:cNvPr id="10" name="矩形 9"/>
            <p:cNvSpPr/>
            <p:nvPr/>
          </p:nvSpPr>
          <p:spPr>
            <a:xfrm>
              <a:off x="4359646" y="3129424"/>
              <a:ext cx="3602071" cy="768350"/>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绩效评价</a:t>
              </a:r>
            </a:p>
          </p:txBody>
        </p:sp>
        <p:sp>
          <p:nvSpPr>
            <p:cNvPr id="11" name="矩形 10"/>
            <p:cNvSpPr/>
            <p:nvPr/>
          </p:nvSpPr>
          <p:spPr>
            <a:xfrm>
              <a:off x="5474881" y="2039833"/>
              <a:ext cx="1371600" cy="1200329"/>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05</a:t>
              </a:r>
              <a:endParaRPr kumimoji="0" lang="zh-CN" altLang="en-US"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sp>
          <p:nvSpPr>
            <p:cNvPr id="12" name="文本框 11"/>
            <p:cNvSpPr txBox="1"/>
            <p:nvPr/>
          </p:nvSpPr>
          <p:spPr>
            <a:xfrm>
              <a:off x="4294963" y="3816276"/>
              <a:ext cx="3731437" cy="36830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lumMod val="95000"/>
                  </a:prstClr>
                </a:solidFill>
                <a:effectLst/>
                <a:uLnTx/>
                <a:uFillTx/>
                <a:latin typeface="等线" panose="02010600030101010101" pitchFamily="2" charset="-122"/>
                <a:ea typeface="等线" panose="02010600030101010101" pitchFamily="2" charset="-122"/>
                <a:cs typeface="+mn-cs"/>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455941"/>
            <a:ext cx="1626750" cy="571960"/>
            <a:chOff x="334963" y="455941"/>
            <a:chExt cx="1626750" cy="571960"/>
          </a:xfrm>
        </p:grpSpPr>
        <p:sp>
          <p:nvSpPr>
            <p:cNvPr id="5" name="文本框 4"/>
            <p:cNvSpPr txBox="1"/>
            <p:nvPr/>
          </p:nvSpPr>
          <p:spPr>
            <a:xfrm>
              <a:off x="545941" y="455941"/>
              <a:ext cx="1415772" cy="461665"/>
            </a:xfrm>
            <a:prstGeom prst="rect">
              <a:avLst/>
            </a:prstGeom>
            <a:noFill/>
          </p:spPr>
          <p:txBody>
            <a:bodyPr wrap="none" rtlCol="0">
              <a:spAutoFit/>
            </a:bodyPr>
            <a:lstStyle/>
            <a:p>
              <a:r>
                <a:rPr lang="zh-CN" altLang="en-US" sz="2400" b="1" dirty="0">
                  <a:solidFill>
                    <a:srgbClr val="7188A8"/>
                  </a:solidFill>
                  <a:cs typeface="+mn-ea"/>
                  <a:sym typeface="+mn-lt"/>
                </a:rPr>
                <a:t>小组评价</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sp>
        <p:nvSpPr>
          <p:cNvPr id="6" name="Oval 9">
            <a:extLst>
              <a:ext uri="{FF2B5EF4-FFF2-40B4-BE49-F238E27FC236}">
                <a16:creationId xmlns:a16="http://schemas.microsoft.com/office/drawing/2014/main" id="{045C4D63-73F6-4756-9601-4ACF9A122AAF}"/>
              </a:ext>
            </a:extLst>
          </p:cNvPr>
          <p:cNvSpPr/>
          <p:nvPr/>
        </p:nvSpPr>
        <p:spPr>
          <a:xfrm>
            <a:off x="1218061" y="1423513"/>
            <a:ext cx="382235" cy="381658"/>
          </a:xfrm>
          <a:custGeom>
            <a:avLst/>
            <a:gdLst>
              <a:gd name="T0" fmla="*/ 3060 w 6120"/>
              <a:gd name="T1" fmla="*/ 0 h 6120"/>
              <a:gd name="T2" fmla="*/ 0 w 6120"/>
              <a:gd name="T3" fmla="*/ 3060 h 6120"/>
              <a:gd name="T4" fmla="*/ 3060 w 6120"/>
              <a:gd name="T5" fmla="*/ 6120 h 6120"/>
              <a:gd name="T6" fmla="*/ 6120 w 6120"/>
              <a:gd name="T7" fmla="*/ 3060 h 6120"/>
              <a:gd name="T8" fmla="*/ 3060 w 6120"/>
              <a:gd name="T9" fmla="*/ 0 h 6120"/>
              <a:gd name="T10" fmla="*/ 4635 w 6120"/>
              <a:gd name="T11" fmla="*/ 4862 h 6120"/>
              <a:gd name="T12" fmla="*/ 3060 w 6120"/>
              <a:gd name="T13" fmla="*/ 5453 h 6120"/>
              <a:gd name="T14" fmla="*/ 1486 w 6120"/>
              <a:gd name="T15" fmla="*/ 4862 h 6120"/>
              <a:gd name="T16" fmla="*/ 1416 w 6120"/>
              <a:gd name="T17" fmla="*/ 4655 h 6120"/>
              <a:gd name="T18" fmla="*/ 2632 w 6120"/>
              <a:gd name="T19" fmla="*/ 3147 h 6120"/>
              <a:gd name="T20" fmla="*/ 2107 w 6120"/>
              <a:gd name="T21" fmla="*/ 2147 h 6120"/>
              <a:gd name="T22" fmla="*/ 3060 w 6120"/>
              <a:gd name="T23" fmla="*/ 1027 h 6120"/>
              <a:gd name="T24" fmla="*/ 4013 w 6120"/>
              <a:gd name="T25" fmla="*/ 2147 h 6120"/>
              <a:gd name="T26" fmla="*/ 3488 w 6120"/>
              <a:gd name="T27" fmla="*/ 3147 h 6120"/>
              <a:gd name="T28" fmla="*/ 4705 w 6120"/>
              <a:gd name="T29" fmla="*/ 4654 h 6120"/>
              <a:gd name="T30" fmla="*/ 4635 w 6120"/>
              <a:gd name="T31" fmla="*/ 4862 h 6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20" h="6120">
                <a:moveTo>
                  <a:pt x="3060" y="0"/>
                </a:moveTo>
                <a:cubicBezTo>
                  <a:pt x="1367" y="0"/>
                  <a:pt x="0" y="1371"/>
                  <a:pt x="0" y="3060"/>
                </a:cubicBezTo>
                <a:cubicBezTo>
                  <a:pt x="0" y="4751"/>
                  <a:pt x="1370" y="6120"/>
                  <a:pt x="3060" y="6120"/>
                </a:cubicBezTo>
                <a:cubicBezTo>
                  <a:pt x="4758" y="6120"/>
                  <a:pt x="6120" y="4744"/>
                  <a:pt x="6120" y="3060"/>
                </a:cubicBezTo>
                <a:cubicBezTo>
                  <a:pt x="6120" y="1367"/>
                  <a:pt x="4748" y="0"/>
                  <a:pt x="3060" y="0"/>
                </a:cubicBezTo>
                <a:close/>
                <a:moveTo>
                  <a:pt x="4635" y="4862"/>
                </a:moveTo>
                <a:cubicBezTo>
                  <a:pt x="4198" y="5245"/>
                  <a:pt x="3645" y="5453"/>
                  <a:pt x="3060" y="5453"/>
                </a:cubicBezTo>
                <a:cubicBezTo>
                  <a:pt x="2475" y="5453"/>
                  <a:pt x="1922" y="5245"/>
                  <a:pt x="1486" y="4862"/>
                </a:cubicBezTo>
                <a:cubicBezTo>
                  <a:pt x="1427" y="4811"/>
                  <a:pt x="1400" y="4731"/>
                  <a:pt x="1416" y="4655"/>
                </a:cubicBezTo>
                <a:cubicBezTo>
                  <a:pt x="1566" y="3919"/>
                  <a:pt x="2035" y="3338"/>
                  <a:pt x="2632" y="3147"/>
                </a:cubicBezTo>
                <a:cubicBezTo>
                  <a:pt x="2320" y="2963"/>
                  <a:pt x="2107" y="2584"/>
                  <a:pt x="2107" y="2147"/>
                </a:cubicBezTo>
                <a:cubicBezTo>
                  <a:pt x="2107" y="1528"/>
                  <a:pt x="2533" y="1027"/>
                  <a:pt x="3060" y="1027"/>
                </a:cubicBezTo>
                <a:cubicBezTo>
                  <a:pt x="3587" y="1027"/>
                  <a:pt x="4013" y="1528"/>
                  <a:pt x="4013" y="2147"/>
                </a:cubicBezTo>
                <a:cubicBezTo>
                  <a:pt x="4013" y="2584"/>
                  <a:pt x="3800" y="2963"/>
                  <a:pt x="3488" y="3147"/>
                </a:cubicBezTo>
                <a:cubicBezTo>
                  <a:pt x="4085" y="3338"/>
                  <a:pt x="4554" y="3918"/>
                  <a:pt x="4705" y="4654"/>
                </a:cubicBezTo>
                <a:cubicBezTo>
                  <a:pt x="4720" y="4731"/>
                  <a:pt x="4694" y="4811"/>
                  <a:pt x="4635" y="486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7" name="Oval 9">
            <a:extLst>
              <a:ext uri="{FF2B5EF4-FFF2-40B4-BE49-F238E27FC236}">
                <a16:creationId xmlns:a16="http://schemas.microsoft.com/office/drawing/2014/main" id="{F540F823-370D-4CCD-9702-11BA19DA74D2}"/>
              </a:ext>
            </a:extLst>
          </p:cNvPr>
          <p:cNvSpPr/>
          <p:nvPr/>
        </p:nvSpPr>
        <p:spPr>
          <a:xfrm>
            <a:off x="1598101" y="1743912"/>
            <a:ext cx="382235" cy="381658"/>
          </a:xfrm>
          <a:custGeom>
            <a:avLst/>
            <a:gdLst>
              <a:gd name="T0" fmla="*/ 3060 w 6120"/>
              <a:gd name="T1" fmla="*/ 0 h 6120"/>
              <a:gd name="T2" fmla="*/ 0 w 6120"/>
              <a:gd name="T3" fmla="*/ 3060 h 6120"/>
              <a:gd name="T4" fmla="*/ 3060 w 6120"/>
              <a:gd name="T5" fmla="*/ 6120 h 6120"/>
              <a:gd name="T6" fmla="*/ 6120 w 6120"/>
              <a:gd name="T7" fmla="*/ 3060 h 6120"/>
              <a:gd name="T8" fmla="*/ 3060 w 6120"/>
              <a:gd name="T9" fmla="*/ 0 h 6120"/>
              <a:gd name="T10" fmla="*/ 4635 w 6120"/>
              <a:gd name="T11" fmla="*/ 4862 h 6120"/>
              <a:gd name="T12" fmla="*/ 3060 w 6120"/>
              <a:gd name="T13" fmla="*/ 5453 h 6120"/>
              <a:gd name="T14" fmla="*/ 1486 w 6120"/>
              <a:gd name="T15" fmla="*/ 4862 h 6120"/>
              <a:gd name="T16" fmla="*/ 1416 w 6120"/>
              <a:gd name="T17" fmla="*/ 4655 h 6120"/>
              <a:gd name="T18" fmla="*/ 2632 w 6120"/>
              <a:gd name="T19" fmla="*/ 3147 h 6120"/>
              <a:gd name="T20" fmla="*/ 2107 w 6120"/>
              <a:gd name="T21" fmla="*/ 2147 h 6120"/>
              <a:gd name="T22" fmla="*/ 3060 w 6120"/>
              <a:gd name="T23" fmla="*/ 1027 h 6120"/>
              <a:gd name="T24" fmla="*/ 4013 w 6120"/>
              <a:gd name="T25" fmla="*/ 2147 h 6120"/>
              <a:gd name="T26" fmla="*/ 3488 w 6120"/>
              <a:gd name="T27" fmla="*/ 3147 h 6120"/>
              <a:gd name="T28" fmla="*/ 4705 w 6120"/>
              <a:gd name="T29" fmla="*/ 4654 h 6120"/>
              <a:gd name="T30" fmla="*/ 4635 w 6120"/>
              <a:gd name="T31" fmla="*/ 4862 h 6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20" h="6120">
                <a:moveTo>
                  <a:pt x="3060" y="0"/>
                </a:moveTo>
                <a:cubicBezTo>
                  <a:pt x="1367" y="0"/>
                  <a:pt x="0" y="1371"/>
                  <a:pt x="0" y="3060"/>
                </a:cubicBezTo>
                <a:cubicBezTo>
                  <a:pt x="0" y="4751"/>
                  <a:pt x="1370" y="6120"/>
                  <a:pt x="3060" y="6120"/>
                </a:cubicBezTo>
                <a:cubicBezTo>
                  <a:pt x="4758" y="6120"/>
                  <a:pt x="6120" y="4744"/>
                  <a:pt x="6120" y="3060"/>
                </a:cubicBezTo>
                <a:cubicBezTo>
                  <a:pt x="6120" y="1367"/>
                  <a:pt x="4748" y="0"/>
                  <a:pt x="3060" y="0"/>
                </a:cubicBezTo>
                <a:close/>
                <a:moveTo>
                  <a:pt x="4635" y="4862"/>
                </a:moveTo>
                <a:cubicBezTo>
                  <a:pt x="4198" y="5245"/>
                  <a:pt x="3645" y="5453"/>
                  <a:pt x="3060" y="5453"/>
                </a:cubicBezTo>
                <a:cubicBezTo>
                  <a:pt x="2475" y="5453"/>
                  <a:pt x="1922" y="5245"/>
                  <a:pt x="1486" y="4862"/>
                </a:cubicBezTo>
                <a:cubicBezTo>
                  <a:pt x="1427" y="4811"/>
                  <a:pt x="1400" y="4731"/>
                  <a:pt x="1416" y="4655"/>
                </a:cubicBezTo>
                <a:cubicBezTo>
                  <a:pt x="1566" y="3919"/>
                  <a:pt x="2035" y="3338"/>
                  <a:pt x="2632" y="3147"/>
                </a:cubicBezTo>
                <a:cubicBezTo>
                  <a:pt x="2320" y="2963"/>
                  <a:pt x="2107" y="2584"/>
                  <a:pt x="2107" y="2147"/>
                </a:cubicBezTo>
                <a:cubicBezTo>
                  <a:pt x="2107" y="1528"/>
                  <a:pt x="2533" y="1027"/>
                  <a:pt x="3060" y="1027"/>
                </a:cubicBezTo>
                <a:cubicBezTo>
                  <a:pt x="3587" y="1027"/>
                  <a:pt x="4013" y="1528"/>
                  <a:pt x="4013" y="2147"/>
                </a:cubicBezTo>
                <a:cubicBezTo>
                  <a:pt x="4013" y="2584"/>
                  <a:pt x="3800" y="2963"/>
                  <a:pt x="3488" y="3147"/>
                </a:cubicBezTo>
                <a:cubicBezTo>
                  <a:pt x="4085" y="3338"/>
                  <a:pt x="4554" y="3918"/>
                  <a:pt x="4705" y="4654"/>
                </a:cubicBezTo>
                <a:cubicBezTo>
                  <a:pt x="4720" y="4731"/>
                  <a:pt x="4694" y="4811"/>
                  <a:pt x="4635" y="486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8" name="六边形 7">
            <a:extLst>
              <a:ext uri="{FF2B5EF4-FFF2-40B4-BE49-F238E27FC236}">
                <a16:creationId xmlns:a16="http://schemas.microsoft.com/office/drawing/2014/main" id="{41A0878A-C18D-4F96-9657-6500FB5ACAFE}"/>
              </a:ext>
            </a:extLst>
          </p:cNvPr>
          <p:cNvSpPr/>
          <p:nvPr/>
        </p:nvSpPr>
        <p:spPr>
          <a:xfrm rot="5400000">
            <a:off x="1075193" y="2608783"/>
            <a:ext cx="1260000" cy="1260000"/>
          </a:xfrm>
          <a:prstGeom prst="hexagon">
            <a:avLst/>
          </a:prstGeom>
          <a:solidFill>
            <a:srgbClr val="66B5C4"/>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vert270"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zh-CN" kern="100" dirty="0">
                <a:latin typeface="Calibri" panose="020F0502020204030204" pitchFamily="34" charset="0"/>
                <a:ea typeface="宋体" panose="02010600030101010101" pitchFamily="2" charset="-122"/>
                <a:cs typeface="Times New Roman" panose="02020603050405020304" pitchFamily="18" charset="0"/>
              </a:rPr>
              <a:t>陈骁</a:t>
            </a:r>
            <a:endParaRPr lang="zh-CN" altLang="en-US" dirty="0"/>
          </a:p>
        </p:txBody>
      </p:sp>
      <p:sp>
        <p:nvSpPr>
          <p:cNvPr id="9" name="矩形 8">
            <a:extLst>
              <a:ext uri="{FF2B5EF4-FFF2-40B4-BE49-F238E27FC236}">
                <a16:creationId xmlns:a16="http://schemas.microsoft.com/office/drawing/2014/main" id="{4DA0CEB0-2CB0-4C1B-88C4-017BEAA16B74}"/>
              </a:ext>
            </a:extLst>
          </p:cNvPr>
          <p:cNvSpPr/>
          <p:nvPr/>
        </p:nvSpPr>
        <p:spPr>
          <a:xfrm>
            <a:off x="2771236" y="1156995"/>
            <a:ext cx="5995670" cy="1076960"/>
          </a:xfrm>
          <a:prstGeom prst="rect">
            <a:avLst/>
          </a:prstGeom>
          <a:solidFill>
            <a:srgbClr val="7DC3C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评分：</a:t>
            </a:r>
            <a:r>
              <a:rPr lang="en-US" altLang="zh-CN" dirty="0"/>
              <a:t>8.8</a:t>
            </a:r>
            <a:r>
              <a:rPr lang="zh-CN" altLang="en-US" dirty="0"/>
              <a:t>分</a:t>
            </a:r>
          </a:p>
        </p:txBody>
      </p:sp>
      <p:sp>
        <p:nvSpPr>
          <p:cNvPr id="10" name="矩形 9">
            <a:extLst>
              <a:ext uri="{FF2B5EF4-FFF2-40B4-BE49-F238E27FC236}">
                <a16:creationId xmlns:a16="http://schemas.microsoft.com/office/drawing/2014/main" id="{1736A4EF-D16F-42BF-A9B5-B76057C65749}"/>
              </a:ext>
            </a:extLst>
          </p:cNvPr>
          <p:cNvSpPr/>
          <p:nvPr/>
        </p:nvSpPr>
        <p:spPr>
          <a:xfrm>
            <a:off x="2771236" y="2793916"/>
            <a:ext cx="5995670" cy="1076960"/>
          </a:xfrm>
          <a:prstGeom prst="rect">
            <a:avLst/>
          </a:prstGeom>
          <a:solidFill>
            <a:srgbClr val="7DC3C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评分：</a:t>
            </a:r>
            <a:r>
              <a:rPr lang="en-US" altLang="zh-CN" dirty="0"/>
              <a:t>8.7</a:t>
            </a:r>
            <a:r>
              <a:rPr lang="zh-CN" altLang="en-US" dirty="0"/>
              <a:t>分</a:t>
            </a:r>
          </a:p>
        </p:txBody>
      </p:sp>
      <p:sp>
        <p:nvSpPr>
          <p:cNvPr id="11" name="矩形 10">
            <a:extLst>
              <a:ext uri="{FF2B5EF4-FFF2-40B4-BE49-F238E27FC236}">
                <a16:creationId xmlns:a16="http://schemas.microsoft.com/office/drawing/2014/main" id="{DA78248B-BD0A-499B-9EE2-F2C73DD54D1F}"/>
              </a:ext>
            </a:extLst>
          </p:cNvPr>
          <p:cNvSpPr/>
          <p:nvPr/>
        </p:nvSpPr>
        <p:spPr>
          <a:xfrm>
            <a:off x="2771236" y="4345338"/>
            <a:ext cx="5995670" cy="1076960"/>
          </a:xfrm>
          <a:prstGeom prst="rect">
            <a:avLst/>
          </a:prstGeom>
          <a:solidFill>
            <a:srgbClr val="7DC3C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评分：</a:t>
            </a:r>
            <a:r>
              <a:rPr lang="en-US" altLang="zh-CN" dirty="0"/>
              <a:t>8.8</a:t>
            </a:r>
            <a:r>
              <a:rPr lang="zh-CN" altLang="en-US" dirty="0"/>
              <a:t>分</a:t>
            </a:r>
          </a:p>
        </p:txBody>
      </p:sp>
      <p:sp>
        <p:nvSpPr>
          <p:cNvPr id="12" name="六边形 11">
            <a:extLst>
              <a:ext uri="{FF2B5EF4-FFF2-40B4-BE49-F238E27FC236}">
                <a16:creationId xmlns:a16="http://schemas.microsoft.com/office/drawing/2014/main" id="{212DB520-CF03-42C4-8842-8AC7A2822BA9}"/>
              </a:ext>
            </a:extLst>
          </p:cNvPr>
          <p:cNvSpPr/>
          <p:nvPr/>
        </p:nvSpPr>
        <p:spPr>
          <a:xfrm rot="5400000">
            <a:off x="1051444" y="4174487"/>
            <a:ext cx="1260000" cy="1260000"/>
          </a:xfrm>
          <a:prstGeom prst="hexagon">
            <a:avLst/>
          </a:prstGeom>
          <a:solidFill>
            <a:srgbClr val="66B5C4"/>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vert270"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zh-CN" kern="100" dirty="0">
                <a:latin typeface="Calibri" panose="020F0502020204030204" pitchFamily="34" charset="0"/>
                <a:ea typeface="宋体" panose="02010600030101010101" pitchFamily="2" charset="-122"/>
                <a:cs typeface="Times New Roman" panose="02020603050405020304" pitchFamily="18" charset="0"/>
              </a:rPr>
              <a:t>李以昕</a:t>
            </a:r>
            <a:endParaRPr lang="zh-CN" altLang="en-US" dirty="0"/>
          </a:p>
        </p:txBody>
      </p:sp>
      <p:sp>
        <p:nvSpPr>
          <p:cNvPr id="13" name="Oval 9">
            <a:extLst>
              <a:ext uri="{FF2B5EF4-FFF2-40B4-BE49-F238E27FC236}">
                <a16:creationId xmlns:a16="http://schemas.microsoft.com/office/drawing/2014/main" id="{74149A73-886D-4740-8E8E-A8F7DB55A844}"/>
              </a:ext>
            </a:extLst>
          </p:cNvPr>
          <p:cNvSpPr/>
          <p:nvPr/>
        </p:nvSpPr>
        <p:spPr>
          <a:xfrm>
            <a:off x="1218061" y="1423513"/>
            <a:ext cx="382235" cy="381658"/>
          </a:xfrm>
          <a:custGeom>
            <a:avLst/>
            <a:gdLst>
              <a:gd name="T0" fmla="*/ 3060 w 6120"/>
              <a:gd name="T1" fmla="*/ 0 h 6120"/>
              <a:gd name="T2" fmla="*/ 0 w 6120"/>
              <a:gd name="T3" fmla="*/ 3060 h 6120"/>
              <a:gd name="T4" fmla="*/ 3060 w 6120"/>
              <a:gd name="T5" fmla="*/ 6120 h 6120"/>
              <a:gd name="T6" fmla="*/ 6120 w 6120"/>
              <a:gd name="T7" fmla="*/ 3060 h 6120"/>
              <a:gd name="T8" fmla="*/ 3060 w 6120"/>
              <a:gd name="T9" fmla="*/ 0 h 6120"/>
              <a:gd name="T10" fmla="*/ 4635 w 6120"/>
              <a:gd name="T11" fmla="*/ 4862 h 6120"/>
              <a:gd name="T12" fmla="*/ 3060 w 6120"/>
              <a:gd name="T13" fmla="*/ 5453 h 6120"/>
              <a:gd name="T14" fmla="*/ 1486 w 6120"/>
              <a:gd name="T15" fmla="*/ 4862 h 6120"/>
              <a:gd name="T16" fmla="*/ 1416 w 6120"/>
              <a:gd name="T17" fmla="*/ 4655 h 6120"/>
              <a:gd name="T18" fmla="*/ 2632 w 6120"/>
              <a:gd name="T19" fmla="*/ 3147 h 6120"/>
              <a:gd name="T20" fmla="*/ 2107 w 6120"/>
              <a:gd name="T21" fmla="*/ 2147 h 6120"/>
              <a:gd name="T22" fmla="*/ 3060 w 6120"/>
              <a:gd name="T23" fmla="*/ 1027 h 6120"/>
              <a:gd name="T24" fmla="*/ 4013 w 6120"/>
              <a:gd name="T25" fmla="*/ 2147 h 6120"/>
              <a:gd name="T26" fmla="*/ 3488 w 6120"/>
              <a:gd name="T27" fmla="*/ 3147 h 6120"/>
              <a:gd name="T28" fmla="*/ 4705 w 6120"/>
              <a:gd name="T29" fmla="*/ 4654 h 6120"/>
              <a:gd name="T30" fmla="*/ 4635 w 6120"/>
              <a:gd name="T31" fmla="*/ 4862 h 6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20" h="6120">
                <a:moveTo>
                  <a:pt x="3060" y="0"/>
                </a:moveTo>
                <a:cubicBezTo>
                  <a:pt x="1367" y="0"/>
                  <a:pt x="0" y="1371"/>
                  <a:pt x="0" y="3060"/>
                </a:cubicBezTo>
                <a:cubicBezTo>
                  <a:pt x="0" y="4751"/>
                  <a:pt x="1370" y="6120"/>
                  <a:pt x="3060" y="6120"/>
                </a:cubicBezTo>
                <a:cubicBezTo>
                  <a:pt x="4758" y="6120"/>
                  <a:pt x="6120" y="4744"/>
                  <a:pt x="6120" y="3060"/>
                </a:cubicBezTo>
                <a:cubicBezTo>
                  <a:pt x="6120" y="1367"/>
                  <a:pt x="4748" y="0"/>
                  <a:pt x="3060" y="0"/>
                </a:cubicBezTo>
                <a:close/>
                <a:moveTo>
                  <a:pt x="4635" y="4862"/>
                </a:moveTo>
                <a:cubicBezTo>
                  <a:pt x="4198" y="5245"/>
                  <a:pt x="3645" y="5453"/>
                  <a:pt x="3060" y="5453"/>
                </a:cubicBezTo>
                <a:cubicBezTo>
                  <a:pt x="2475" y="5453"/>
                  <a:pt x="1922" y="5245"/>
                  <a:pt x="1486" y="4862"/>
                </a:cubicBezTo>
                <a:cubicBezTo>
                  <a:pt x="1427" y="4811"/>
                  <a:pt x="1400" y="4731"/>
                  <a:pt x="1416" y="4655"/>
                </a:cubicBezTo>
                <a:cubicBezTo>
                  <a:pt x="1566" y="3919"/>
                  <a:pt x="2035" y="3338"/>
                  <a:pt x="2632" y="3147"/>
                </a:cubicBezTo>
                <a:cubicBezTo>
                  <a:pt x="2320" y="2963"/>
                  <a:pt x="2107" y="2584"/>
                  <a:pt x="2107" y="2147"/>
                </a:cubicBezTo>
                <a:cubicBezTo>
                  <a:pt x="2107" y="1528"/>
                  <a:pt x="2533" y="1027"/>
                  <a:pt x="3060" y="1027"/>
                </a:cubicBezTo>
                <a:cubicBezTo>
                  <a:pt x="3587" y="1027"/>
                  <a:pt x="4013" y="1528"/>
                  <a:pt x="4013" y="2147"/>
                </a:cubicBezTo>
                <a:cubicBezTo>
                  <a:pt x="4013" y="2584"/>
                  <a:pt x="3800" y="2963"/>
                  <a:pt x="3488" y="3147"/>
                </a:cubicBezTo>
                <a:cubicBezTo>
                  <a:pt x="4085" y="3338"/>
                  <a:pt x="4554" y="3918"/>
                  <a:pt x="4705" y="4654"/>
                </a:cubicBezTo>
                <a:cubicBezTo>
                  <a:pt x="4720" y="4731"/>
                  <a:pt x="4694" y="4811"/>
                  <a:pt x="4635" y="486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Oval 9">
            <a:extLst>
              <a:ext uri="{FF2B5EF4-FFF2-40B4-BE49-F238E27FC236}">
                <a16:creationId xmlns:a16="http://schemas.microsoft.com/office/drawing/2014/main" id="{3433B7BC-5CBF-4584-A56B-A7C9D24DF28B}"/>
              </a:ext>
            </a:extLst>
          </p:cNvPr>
          <p:cNvSpPr/>
          <p:nvPr/>
        </p:nvSpPr>
        <p:spPr>
          <a:xfrm>
            <a:off x="1598101" y="1743912"/>
            <a:ext cx="382235" cy="381658"/>
          </a:xfrm>
          <a:custGeom>
            <a:avLst/>
            <a:gdLst>
              <a:gd name="T0" fmla="*/ 3060 w 6120"/>
              <a:gd name="T1" fmla="*/ 0 h 6120"/>
              <a:gd name="T2" fmla="*/ 0 w 6120"/>
              <a:gd name="T3" fmla="*/ 3060 h 6120"/>
              <a:gd name="T4" fmla="*/ 3060 w 6120"/>
              <a:gd name="T5" fmla="*/ 6120 h 6120"/>
              <a:gd name="T6" fmla="*/ 6120 w 6120"/>
              <a:gd name="T7" fmla="*/ 3060 h 6120"/>
              <a:gd name="T8" fmla="*/ 3060 w 6120"/>
              <a:gd name="T9" fmla="*/ 0 h 6120"/>
              <a:gd name="T10" fmla="*/ 4635 w 6120"/>
              <a:gd name="T11" fmla="*/ 4862 h 6120"/>
              <a:gd name="T12" fmla="*/ 3060 w 6120"/>
              <a:gd name="T13" fmla="*/ 5453 h 6120"/>
              <a:gd name="T14" fmla="*/ 1486 w 6120"/>
              <a:gd name="T15" fmla="*/ 4862 h 6120"/>
              <a:gd name="T16" fmla="*/ 1416 w 6120"/>
              <a:gd name="T17" fmla="*/ 4655 h 6120"/>
              <a:gd name="T18" fmla="*/ 2632 w 6120"/>
              <a:gd name="T19" fmla="*/ 3147 h 6120"/>
              <a:gd name="T20" fmla="*/ 2107 w 6120"/>
              <a:gd name="T21" fmla="*/ 2147 h 6120"/>
              <a:gd name="T22" fmla="*/ 3060 w 6120"/>
              <a:gd name="T23" fmla="*/ 1027 h 6120"/>
              <a:gd name="T24" fmla="*/ 4013 w 6120"/>
              <a:gd name="T25" fmla="*/ 2147 h 6120"/>
              <a:gd name="T26" fmla="*/ 3488 w 6120"/>
              <a:gd name="T27" fmla="*/ 3147 h 6120"/>
              <a:gd name="T28" fmla="*/ 4705 w 6120"/>
              <a:gd name="T29" fmla="*/ 4654 h 6120"/>
              <a:gd name="T30" fmla="*/ 4635 w 6120"/>
              <a:gd name="T31" fmla="*/ 4862 h 6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20" h="6120">
                <a:moveTo>
                  <a:pt x="3060" y="0"/>
                </a:moveTo>
                <a:cubicBezTo>
                  <a:pt x="1367" y="0"/>
                  <a:pt x="0" y="1371"/>
                  <a:pt x="0" y="3060"/>
                </a:cubicBezTo>
                <a:cubicBezTo>
                  <a:pt x="0" y="4751"/>
                  <a:pt x="1370" y="6120"/>
                  <a:pt x="3060" y="6120"/>
                </a:cubicBezTo>
                <a:cubicBezTo>
                  <a:pt x="4758" y="6120"/>
                  <a:pt x="6120" y="4744"/>
                  <a:pt x="6120" y="3060"/>
                </a:cubicBezTo>
                <a:cubicBezTo>
                  <a:pt x="6120" y="1367"/>
                  <a:pt x="4748" y="0"/>
                  <a:pt x="3060" y="0"/>
                </a:cubicBezTo>
                <a:close/>
                <a:moveTo>
                  <a:pt x="4635" y="4862"/>
                </a:moveTo>
                <a:cubicBezTo>
                  <a:pt x="4198" y="5245"/>
                  <a:pt x="3645" y="5453"/>
                  <a:pt x="3060" y="5453"/>
                </a:cubicBezTo>
                <a:cubicBezTo>
                  <a:pt x="2475" y="5453"/>
                  <a:pt x="1922" y="5245"/>
                  <a:pt x="1486" y="4862"/>
                </a:cubicBezTo>
                <a:cubicBezTo>
                  <a:pt x="1427" y="4811"/>
                  <a:pt x="1400" y="4731"/>
                  <a:pt x="1416" y="4655"/>
                </a:cubicBezTo>
                <a:cubicBezTo>
                  <a:pt x="1566" y="3919"/>
                  <a:pt x="2035" y="3338"/>
                  <a:pt x="2632" y="3147"/>
                </a:cubicBezTo>
                <a:cubicBezTo>
                  <a:pt x="2320" y="2963"/>
                  <a:pt x="2107" y="2584"/>
                  <a:pt x="2107" y="2147"/>
                </a:cubicBezTo>
                <a:cubicBezTo>
                  <a:pt x="2107" y="1528"/>
                  <a:pt x="2533" y="1027"/>
                  <a:pt x="3060" y="1027"/>
                </a:cubicBezTo>
                <a:cubicBezTo>
                  <a:pt x="3587" y="1027"/>
                  <a:pt x="4013" y="1528"/>
                  <a:pt x="4013" y="2147"/>
                </a:cubicBezTo>
                <a:cubicBezTo>
                  <a:pt x="4013" y="2584"/>
                  <a:pt x="3800" y="2963"/>
                  <a:pt x="3488" y="3147"/>
                </a:cubicBezTo>
                <a:cubicBezTo>
                  <a:pt x="4085" y="3338"/>
                  <a:pt x="4554" y="3918"/>
                  <a:pt x="4705" y="4654"/>
                </a:cubicBezTo>
                <a:cubicBezTo>
                  <a:pt x="4720" y="4731"/>
                  <a:pt x="4694" y="4811"/>
                  <a:pt x="4635" y="486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六边形 14">
            <a:extLst>
              <a:ext uri="{FF2B5EF4-FFF2-40B4-BE49-F238E27FC236}">
                <a16:creationId xmlns:a16="http://schemas.microsoft.com/office/drawing/2014/main" id="{BA8BF76D-5FEC-48B7-89D1-46A011D608B1}"/>
              </a:ext>
            </a:extLst>
          </p:cNvPr>
          <p:cNvSpPr/>
          <p:nvPr/>
        </p:nvSpPr>
        <p:spPr>
          <a:xfrm rot="5400000">
            <a:off x="1051444" y="1030124"/>
            <a:ext cx="1260000" cy="1260000"/>
          </a:xfrm>
          <a:prstGeom prst="hexagon">
            <a:avLst/>
          </a:prstGeom>
          <a:solidFill>
            <a:srgbClr val="66B5C4"/>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vert270"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t>周诚信</a:t>
            </a:r>
          </a:p>
        </p:txBody>
      </p:sp>
    </p:spTree>
    <p:extLst>
      <p:ext uri="{BB962C8B-B14F-4D97-AF65-F5344CB8AC3E}">
        <p14:creationId xmlns:p14="http://schemas.microsoft.com/office/powerpoint/2010/main" val="36752466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455941"/>
            <a:ext cx="1626750" cy="571960"/>
            <a:chOff x="334963" y="455941"/>
            <a:chExt cx="1626750" cy="571960"/>
          </a:xfrm>
        </p:grpSpPr>
        <p:sp>
          <p:nvSpPr>
            <p:cNvPr id="5" name="文本框 4"/>
            <p:cNvSpPr txBox="1"/>
            <p:nvPr/>
          </p:nvSpPr>
          <p:spPr>
            <a:xfrm>
              <a:off x="545941" y="455941"/>
              <a:ext cx="1415772" cy="461665"/>
            </a:xfrm>
            <a:prstGeom prst="rect">
              <a:avLst/>
            </a:prstGeom>
            <a:noFill/>
          </p:spPr>
          <p:txBody>
            <a:bodyPr wrap="none" rtlCol="0">
              <a:spAutoFit/>
            </a:bodyPr>
            <a:lstStyle/>
            <a:p>
              <a:r>
                <a:rPr lang="zh-CN" altLang="en-US" sz="2400" b="1" dirty="0">
                  <a:solidFill>
                    <a:srgbClr val="7188A8"/>
                  </a:solidFill>
                  <a:cs typeface="+mn-ea"/>
                  <a:sym typeface="+mn-lt"/>
                </a:rPr>
                <a:t>小组评价</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graphicFrame>
        <p:nvGraphicFramePr>
          <p:cNvPr id="18" name="表格 17">
            <a:extLst>
              <a:ext uri="{FF2B5EF4-FFF2-40B4-BE49-F238E27FC236}">
                <a16:creationId xmlns:a16="http://schemas.microsoft.com/office/drawing/2014/main" id="{494F727F-E65D-4C72-B63A-4EA1B8F86C8D}"/>
              </a:ext>
            </a:extLst>
          </p:cNvPr>
          <p:cNvGraphicFramePr>
            <a:graphicFrameLocks noGrp="1"/>
          </p:cNvGraphicFramePr>
          <p:nvPr>
            <p:extLst>
              <p:ext uri="{D42A27DB-BD31-4B8C-83A1-F6EECF244321}">
                <p14:modId xmlns:p14="http://schemas.microsoft.com/office/powerpoint/2010/main" val="2416794667"/>
              </p:ext>
            </p:extLst>
          </p:nvPr>
        </p:nvGraphicFramePr>
        <p:xfrm>
          <a:off x="1757038" y="917606"/>
          <a:ext cx="9269026" cy="5484453"/>
        </p:xfrm>
        <a:graphic>
          <a:graphicData uri="http://schemas.openxmlformats.org/drawingml/2006/table">
            <a:tbl>
              <a:tblPr>
                <a:tableStyleId>{5C22544A-7EE6-4342-B048-85BDC9FD1C3A}</a:tableStyleId>
              </a:tblPr>
              <a:tblGrid>
                <a:gridCol w="2529979">
                  <a:extLst>
                    <a:ext uri="{9D8B030D-6E8A-4147-A177-3AD203B41FA5}">
                      <a16:colId xmlns:a16="http://schemas.microsoft.com/office/drawing/2014/main" val="1254762565"/>
                    </a:ext>
                  </a:extLst>
                </a:gridCol>
                <a:gridCol w="3573738">
                  <a:extLst>
                    <a:ext uri="{9D8B030D-6E8A-4147-A177-3AD203B41FA5}">
                      <a16:colId xmlns:a16="http://schemas.microsoft.com/office/drawing/2014/main" val="284286133"/>
                    </a:ext>
                  </a:extLst>
                </a:gridCol>
                <a:gridCol w="2325765">
                  <a:extLst>
                    <a:ext uri="{9D8B030D-6E8A-4147-A177-3AD203B41FA5}">
                      <a16:colId xmlns:a16="http://schemas.microsoft.com/office/drawing/2014/main" val="1057365015"/>
                    </a:ext>
                  </a:extLst>
                </a:gridCol>
                <a:gridCol w="839544">
                  <a:extLst>
                    <a:ext uri="{9D8B030D-6E8A-4147-A177-3AD203B41FA5}">
                      <a16:colId xmlns:a16="http://schemas.microsoft.com/office/drawing/2014/main" val="453878259"/>
                    </a:ext>
                  </a:extLst>
                </a:gridCol>
              </a:tblGrid>
              <a:tr h="394496">
                <a:tc gridSpan="4">
                  <a:txBody>
                    <a:bodyPr/>
                    <a:lstStyle/>
                    <a:p>
                      <a:pPr algn="ctr" fontAlgn="b"/>
                      <a:r>
                        <a:rPr lang="zh-CN" altLang="en-US" sz="2000" u="none" strike="noStrike" dirty="0">
                          <a:effectLst/>
                        </a:rPr>
                        <a:t>周诚信</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39417107"/>
                  </a:ext>
                </a:extLst>
              </a:tr>
              <a:tr h="779369">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任务</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a:effectLst/>
                        </a:rPr>
                        <a:t>完成情况</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a:effectLst/>
                        </a:rPr>
                        <a:t>加减分</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09324989"/>
                  </a:ext>
                </a:extLst>
              </a:tr>
              <a:tr h="1164243">
                <a:tc rowSpan="3">
                  <a:txBody>
                    <a:bodyPr/>
                    <a:lstStyle/>
                    <a:p>
                      <a:pPr algn="ctr" fontAlgn="ctr"/>
                      <a:r>
                        <a:rPr lang="zh-CN" altLang="en-US" sz="2000" u="none" strike="noStrike" dirty="0">
                          <a:effectLst/>
                        </a:rPr>
                        <a:t>第一阶段</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撰写文档</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文档撰写不充足，许多位置没有填写</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2000" u="none" strike="noStrike">
                          <a:effectLst/>
                        </a:rPr>
                        <a:t>-0.1</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78779419"/>
                  </a:ext>
                </a:extLst>
              </a:tr>
              <a:tr h="779369">
                <a:tc vMerge="1">
                  <a:txBody>
                    <a:bodyPr/>
                    <a:lstStyle/>
                    <a:p>
                      <a:endParaRPr lang="zh-CN" altLang="en-US"/>
                    </a:p>
                  </a:txBody>
                  <a:tcPr/>
                </a:tc>
                <a:tc>
                  <a:txBody>
                    <a:bodyPr/>
                    <a:lstStyle/>
                    <a:p>
                      <a:pPr algn="ctr" fontAlgn="b"/>
                      <a:r>
                        <a:rPr lang="zh-CN" altLang="en-US" sz="2000" u="none" strike="noStrike" dirty="0">
                          <a:effectLst/>
                        </a:rPr>
                        <a:t>制作</a:t>
                      </a:r>
                      <a:r>
                        <a:rPr lang="en-US" sz="2000" u="none" strike="noStrike" dirty="0">
                          <a:effectLst/>
                        </a:rPr>
                        <a:t>PPT</a:t>
                      </a:r>
                      <a:endParaRPr 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a:effectLst/>
                        </a:rPr>
                        <a:t>因为文档问题，</a:t>
                      </a:r>
                      <a:r>
                        <a:rPr lang="en-US" altLang="zh-CN" sz="2000" u="none" strike="noStrike">
                          <a:effectLst/>
                        </a:rPr>
                        <a:t>PPT</a:t>
                      </a:r>
                      <a:r>
                        <a:rPr lang="zh-CN" altLang="en-US" sz="2000" u="none" strike="noStrike">
                          <a:effectLst/>
                        </a:rPr>
                        <a:t>制作不充足</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2000" u="none" strike="noStrike">
                          <a:effectLst/>
                        </a:rPr>
                        <a:t>-0.1</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46895288"/>
                  </a:ext>
                </a:extLst>
              </a:tr>
              <a:tr h="394496">
                <a:tc vMerge="1">
                  <a:txBody>
                    <a:bodyPr/>
                    <a:lstStyle/>
                    <a:p>
                      <a:endParaRPr lang="zh-CN" altLang="en-US"/>
                    </a:p>
                  </a:txBody>
                  <a:tcPr/>
                </a:tc>
                <a:tc>
                  <a:txBody>
                    <a:bodyPr/>
                    <a:lstStyle/>
                    <a:p>
                      <a:pPr algn="ctr" fontAlgn="b"/>
                      <a:r>
                        <a:rPr lang="zh-CN" altLang="en-US" sz="2000" u="none" strike="noStrike">
                          <a:effectLst/>
                        </a:rPr>
                        <a:t>进行用户调研</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良好</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2000" u="none" strike="noStrike">
                          <a:effectLst/>
                        </a:rPr>
                        <a:t>0</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59230601"/>
                  </a:ext>
                </a:extLst>
              </a:tr>
              <a:tr h="394496">
                <a:tc>
                  <a:txBody>
                    <a:bodyPr/>
                    <a:lstStyle/>
                    <a:p>
                      <a:pPr algn="ctr"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63103669"/>
                  </a:ext>
                </a:extLst>
              </a:tr>
              <a:tr h="394496">
                <a:tc rowSpan="2">
                  <a:txBody>
                    <a:bodyPr/>
                    <a:lstStyle/>
                    <a:p>
                      <a:pPr algn="ctr" fontAlgn="ctr"/>
                      <a:r>
                        <a:rPr lang="zh-CN" altLang="en-US" sz="2000" u="none" strike="noStrike">
                          <a:effectLst/>
                        </a:rPr>
                        <a:t>第二阶段</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a:effectLst/>
                        </a:rPr>
                        <a:t>制作界面原型</a:t>
                      </a:r>
                      <a:endParaRPr lang="zh-CN" altLang="en-US" sz="2000" b="0" i="0" u="none" strike="noStrike">
                        <a:solidFill>
                          <a:srgbClr val="000000"/>
                        </a:solidFill>
                        <a:effectLst/>
                        <a:latin typeface="Microsoft YaHei UI" panose="020B0503020204020204" pitchFamily="34" charset="-122"/>
                        <a:ea typeface="Microsoft YaHei UI" panose="020B0503020204020204" pitchFamily="34"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良好</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2000" u="none" strike="noStrike">
                          <a:effectLst/>
                        </a:rPr>
                        <a:t>0</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71804855"/>
                  </a:ext>
                </a:extLst>
              </a:tr>
              <a:tr h="394496">
                <a:tc vMerge="1">
                  <a:txBody>
                    <a:bodyPr/>
                    <a:lstStyle/>
                    <a:p>
                      <a:endParaRPr lang="zh-CN" altLang="en-US"/>
                    </a:p>
                  </a:txBody>
                  <a:tcPr/>
                </a:tc>
                <a:tc>
                  <a:txBody>
                    <a:bodyPr/>
                    <a:lstStyle/>
                    <a:p>
                      <a:pPr algn="ctr" fontAlgn="b"/>
                      <a:r>
                        <a:rPr lang="zh-CN" altLang="en-US" sz="2000" u="none" strike="noStrike">
                          <a:effectLst/>
                        </a:rPr>
                        <a:t>修改</a:t>
                      </a:r>
                      <a:r>
                        <a:rPr lang="en-US" sz="2000" u="none" strike="noStrike">
                          <a:effectLst/>
                        </a:rPr>
                        <a:t>PPT</a:t>
                      </a:r>
                      <a:endParaRPr lang="en-US" sz="2000" b="0" i="0" u="none" strike="noStrike">
                        <a:solidFill>
                          <a:srgbClr val="000000"/>
                        </a:solidFill>
                        <a:effectLst/>
                        <a:latin typeface="Microsoft YaHei UI" panose="020B0503020204020204" pitchFamily="34" charset="-122"/>
                        <a:ea typeface="Microsoft YaHei UI" panose="020B0503020204020204" pitchFamily="34"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良好</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2000" u="none" strike="noStrike">
                          <a:effectLst/>
                        </a:rPr>
                        <a:t>0</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99294467"/>
                  </a:ext>
                </a:extLst>
              </a:tr>
              <a:tr h="394496">
                <a:tc>
                  <a:txBody>
                    <a:bodyPr/>
                    <a:lstStyle/>
                    <a:p>
                      <a:pPr algn="ctr" fontAlgn="ct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zh-CN" altLang="en-US" sz="2000" b="0" i="0" u="none" strike="noStrike">
                        <a:solidFill>
                          <a:srgbClr val="000000"/>
                        </a:solidFill>
                        <a:effectLst/>
                        <a:latin typeface="楷体_GB231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32500"/>
                  </a:ext>
                </a:extLst>
              </a:tr>
              <a:tr h="394496">
                <a:tc>
                  <a:txBody>
                    <a:bodyPr/>
                    <a:lstStyle/>
                    <a:p>
                      <a:pPr algn="ctr" fontAlgn="ctr"/>
                      <a:r>
                        <a:rPr lang="zh-CN" altLang="en-US" sz="2000" u="none" strike="noStrike">
                          <a:effectLst/>
                        </a:rPr>
                        <a:t>总分</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ctr" fontAlgn="ctr"/>
                      <a:r>
                        <a:rPr lang="en-US" altLang="zh-CN" sz="2000" u="none" strike="noStrike" dirty="0">
                          <a:effectLst/>
                        </a:rPr>
                        <a:t>8.8</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51941445"/>
                  </a:ext>
                </a:extLst>
              </a:tr>
            </a:tbl>
          </a:graphicData>
        </a:graphic>
      </p:graphicFrame>
    </p:spTree>
    <p:extLst>
      <p:ext uri="{BB962C8B-B14F-4D97-AF65-F5344CB8AC3E}">
        <p14:creationId xmlns:p14="http://schemas.microsoft.com/office/powerpoint/2010/main" val="12444389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455941"/>
            <a:ext cx="1626750" cy="571960"/>
            <a:chOff x="334963" y="455941"/>
            <a:chExt cx="1626750" cy="571960"/>
          </a:xfrm>
        </p:grpSpPr>
        <p:sp>
          <p:nvSpPr>
            <p:cNvPr id="5" name="文本框 4"/>
            <p:cNvSpPr txBox="1"/>
            <p:nvPr/>
          </p:nvSpPr>
          <p:spPr>
            <a:xfrm>
              <a:off x="545941" y="455941"/>
              <a:ext cx="1415772" cy="461665"/>
            </a:xfrm>
            <a:prstGeom prst="rect">
              <a:avLst/>
            </a:prstGeom>
            <a:noFill/>
          </p:spPr>
          <p:txBody>
            <a:bodyPr wrap="none" rtlCol="0">
              <a:spAutoFit/>
            </a:bodyPr>
            <a:lstStyle/>
            <a:p>
              <a:r>
                <a:rPr lang="zh-CN" altLang="en-US" sz="2400" b="1" dirty="0">
                  <a:solidFill>
                    <a:srgbClr val="7188A8"/>
                  </a:solidFill>
                  <a:cs typeface="+mn-ea"/>
                  <a:sym typeface="+mn-lt"/>
                </a:rPr>
                <a:t>小组评价</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graphicFrame>
        <p:nvGraphicFramePr>
          <p:cNvPr id="3" name="表格 2">
            <a:extLst>
              <a:ext uri="{FF2B5EF4-FFF2-40B4-BE49-F238E27FC236}">
                <a16:creationId xmlns:a16="http://schemas.microsoft.com/office/drawing/2014/main" id="{91D1572A-97CD-469A-A153-8100C9B42791}"/>
              </a:ext>
            </a:extLst>
          </p:cNvPr>
          <p:cNvGraphicFramePr>
            <a:graphicFrameLocks noGrp="1"/>
          </p:cNvGraphicFramePr>
          <p:nvPr>
            <p:extLst>
              <p:ext uri="{D42A27DB-BD31-4B8C-83A1-F6EECF244321}">
                <p14:modId xmlns:p14="http://schemas.microsoft.com/office/powerpoint/2010/main" val="322768856"/>
              </p:ext>
            </p:extLst>
          </p:nvPr>
        </p:nvGraphicFramePr>
        <p:xfrm>
          <a:off x="1491448" y="1198485"/>
          <a:ext cx="9854213" cy="5203576"/>
        </p:xfrm>
        <a:graphic>
          <a:graphicData uri="http://schemas.openxmlformats.org/drawingml/2006/table">
            <a:tbl>
              <a:tblPr>
                <a:tableStyleId>{5C22544A-7EE6-4342-B048-85BDC9FD1C3A}</a:tableStyleId>
              </a:tblPr>
              <a:tblGrid>
                <a:gridCol w="2689706">
                  <a:extLst>
                    <a:ext uri="{9D8B030D-6E8A-4147-A177-3AD203B41FA5}">
                      <a16:colId xmlns:a16="http://schemas.microsoft.com/office/drawing/2014/main" val="2493653558"/>
                    </a:ext>
                  </a:extLst>
                </a:gridCol>
                <a:gridCol w="3799360">
                  <a:extLst>
                    <a:ext uri="{9D8B030D-6E8A-4147-A177-3AD203B41FA5}">
                      <a16:colId xmlns:a16="http://schemas.microsoft.com/office/drawing/2014/main" val="4019707887"/>
                    </a:ext>
                  </a:extLst>
                </a:gridCol>
                <a:gridCol w="2472599">
                  <a:extLst>
                    <a:ext uri="{9D8B030D-6E8A-4147-A177-3AD203B41FA5}">
                      <a16:colId xmlns:a16="http://schemas.microsoft.com/office/drawing/2014/main" val="3516902246"/>
                    </a:ext>
                  </a:extLst>
                </a:gridCol>
                <a:gridCol w="892548">
                  <a:extLst>
                    <a:ext uri="{9D8B030D-6E8A-4147-A177-3AD203B41FA5}">
                      <a16:colId xmlns:a16="http://schemas.microsoft.com/office/drawing/2014/main" val="3676108399"/>
                    </a:ext>
                  </a:extLst>
                </a:gridCol>
              </a:tblGrid>
              <a:tr h="581326">
                <a:tc gridSpan="4">
                  <a:txBody>
                    <a:bodyPr/>
                    <a:lstStyle/>
                    <a:p>
                      <a:pPr algn="ctr" fontAlgn="b"/>
                      <a:r>
                        <a:rPr lang="zh-CN" altLang="en-US" sz="2000" u="none" strike="noStrike" dirty="0">
                          <a:effectLst/>
                        </a:rPr>
                        <a:t>陈骁</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41337428"/>
                  </a:ext>
                </a:extLst>
              </a:tr>
              <a:tr h="1148473">
                <a:tc>
                  <a:txBody>
                    <a:bodyPr/>
                    <a:lstStyle/>
                    <a:p>
                      <a:pPr algn="ctr"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任务</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a:effectLst/>
                        </a:rPr>
                        <a:t>完成情况</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a:effectLst/>
                        </a:rPr>
                        <a:t>加减分</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9937253"/>
                  </a:ext>
                </a:extLst>
              </a:tr>
              <a:tr h="1148473">
                <a:tc>
                  <a:txBody>
                    <a:bodyPr/>
                    <a:lstStyle/>
                    <a:p>
                      <a:pPr algn="ctr" fontAlgn="ctr"/>
                      <a:r>
                        <a:rPr lang="zh-CN" altLang="en-US" sz="2000" u="none" strike="noStrike">
                          <a:effectLst/>
                        </a:rPr>
                        <a:t>第一阶段</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制作界面原型</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a:effectLst/>
                        </a:rPr>
                        <a:t>制作原型不全面，不美观，</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2000" u="none" strike="noStrike">
                          <a:effectLst/>
                        </a:rPr>
                        <a:t>-0.3</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33310147"/>
                  </a:ext>
                </a:extLst>
              </a:tr>
              <a:tr h="581326">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0042771"/>
                  </a:ext>
                </a:extLst>
              </a:tr>
              <a:tr h="581326">
                <a:tc>
                  <a:txBody>
                    <a:bodyPr/>
                    <a:lstStyle/>
                    <a:p>
                      <a:pPr algn="ctr" fontAlgn="ctr"/>
                      <a:r>
                        <a:rPr lang="zh-CN" altLang="en-US" sz="2000" u="none" strike="noStrike">
                          <a:effectLst/>
                        </a:rPr>
                        <a:t>第二阶段</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a:effectLst/>
                        </a:rPr>
                        <a:t>撰写文档</a:t>
                      </a: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良好</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2000" u="none" strike="noStrike">
                          <a:effectLst/>
                        </a:rPr>
                        <a:t>0</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96603772"/>
                  </a:ext>
                </a:extLst>
              </a:tr>
              <a:tr h="581326">
                <a:tc>
                  <a:txBody>
                    <a:bodyPr/>
                    <a:lstStyle/>
                    <a:p>
                      <a:pPr algn="ctr" fontAlgn="ct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a:solidFill>
                          <a:srgbClr val="000000"/>
                        </a:solidFill>
                        <a:effectLst/>
                        <a:latin typeface="楷体_GB231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73431522"/>
                  </a:ext>
                </a:extLst>
              </a:tr>
              <a:tr h="581326">
                <a:tc>
                  <a:txBody>
                    <a:bodyPr/>
                    <a:lstStyle/>
                    <a:p>
                      <a:pPr algn="ctr" fontAlgn="ctr"/>
                      <a:r>
                        <a:rPr lang="zh-CN" altLang="en-US" sz="2000" u="none" strike="noStrike">
                          <a:effectLst/>
                        </a:rPr>
                        <a:t>总分</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ctr" fontAlgn="b"/>
                      <a:r>
                        <a:rPr lang="en-US" altLang="zh-CN" sz="2000" u="none" strike="noStrike" dirty="0">
                          <a:effectLst/>
                        </a:rPr>
                        <a:t>8.7</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837082499"/>
                  </a:ext>
                </a:extLst>
              </a:tr>
            </a:tbl>
          </a:graphicData>
        </a:graphic>
      </p:graphicFrame>
    </p:spTree>
    <p:extLst>
      <p:ext uri="{BB962C8B-B14F-4D97-AF65-F5344CB8AC3E}">
        <p14:creationId xmlns:p14="http://schemas.microsoft.com/office/powerpoint/2010/main" val="15847336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455941"/>
            <a:ext cx="1626750" cy="571960"/>
            <a:chOff x="334963" y="455941"/>
            <a:chExt cx="1626750" cy="571960"/>
          </a:xfrm>
        </p:grpSpPr>
        <p:sp>
          <p:nvSpPr>
            <p:cNvPr id="5" name="文本框 4"/>
            <p:cNvSpPr txBox="1"/>
            <p:nvPr/>
          </p:nvSpPr>
          <p:spPr>
            <a:xfrm>
              <a:off x="545941" y="455941"/>
              <a:ext cx="1415772" cy="461665"/>
            </a:xfrm>
            <a:prstGeom prst="rect">
              <a:avLst/>
            </a:prstGeom>
            <a:noFill/>
          </p:spPr>
          <p:txBody>
            <a:bodyPr wrap="none" rtlCol="0">
              <a:spAutoFit/>
            </a:bodyPr>
            <a:lstStyle/>
            <a:p>
              <a:r>
                <a:rPr lang="zh-CN" altLang="en-US" sz="2400" b="1" dirty="0">
                  <a:solidFill>
                    <a:srgbClr val="7188A8"/>
                  </a:solidFill>
                  <a:cs typeface="+mn-ea"/>
                  <a:sym typeface="+mn-lt"/>
                </a:rPr>
                <a:t>小组评价</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graphicFrame>
        <p:nvGraphicFramePr>
          <p:cNvPr id="6" name="表格 5">
            <a:extLst>
              <a:ext uri="{FF2B5EF4-FFF2-40B4-BE49-F238E27FC236}">
                <a16:creationId xmlns:a16="http://schemas.microsoft.com/office/drawing/2014/main" id="{A3848D39-A56A-4FD6-B235-7C08983E21EF}"/>
              </a:ext>
            </a:extLst>
          </p:cNvPr>
          <p:cNvGraphicFramePr>
            <a:graphicFrameLocks noGrp="1"/>
          </p:cNvGraphicFramePr>
          <p:nvPr/>
        </p:nvGraphicFramePr>
        <p:xfrm>
          <a:off x="1455938" y="1589103"/>
          <a:ext cx="9419208" cy="4568147"/>
        </p:xfrm>
        <a:graphic>
          <a:graphicData uri="http://schemas.openxmlformats.org/drawingml/2006/table">
            <a:tbl>
              <a:tblPr>
                <a:tableStyleId>{5C22544A-7EE6-4342-B048-85BDC9FD1C3A}</a:tableStyleId>
              </a:tblPr>
              <a:tblGrid>
                <a:gridCol w="2570970">
                  <a:extLst>
                    <a:ext uri="{9D8B030D-6E8A-4147-A177-3AD203B41FA5}">
                      <a16:colId xmlns:a16="http://schemas.microsoft.com/office/drawing/2014/main" val="659624900"/>
                    </a:ext>
                  </a:extLst>
                </a:gridCol>
                <a:gridCol w="3631642">
                  <a:extLst>
                    <a:ext uri="{9D8B030D-6E8A-4147-A177-3AD203B41FA5}">
                      <a16:colId xmlns:a16="http://schemas.microsoft.com/office/drawing/2014/main" val="1737639721"/>
                    </a:ext>
                  </a:extLst>
                </a:gridCol>
                <a:gridCol w="2363449">
                  <a:extLst>
                    <a:ext uri="{9D8B030D-6E8A-4147-A177-3AD203B41FA5}">
                      <a16:colId xmlns:a16="http://schemas.microsoft.com/office/drawing/2014/main" val="1460948030"/>
                    </a:ext>
                  </a:extLst>
                </a:gridCol>
                <a:gridCol w="853147">
                  <a:extLst>
                    <a:ext uri="{9D8B030D-6E8A-4147-A177-3AD203B41FA5}">
                      <a16:colId xmlns:a16="http://schemas.microsoft.com/office/drawing/2014/main" val="2153194529"/>
                    </a:ext>
                  </a:extLst>
                </a:gridCol>
              </a:tblGrid>
              <a:tr h="461276">
                <a:tc gridSpan="4">
                  <a:txBody>
                    <a:bodyPr/>
                    <a:lstStyle/>
                    <a:p>
                      <a:pPr algn="ctr" fontAlgn="b"/>
                      <a:r>
                        <a:rPr lang="zh-CN" altLang="en-US" sz="2000" u="none" strike="noStrike" dirty="0">
                          <a:effectLst/>
                        </a:rPr>
                        <a:t>李以昕</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75220831"/>
                  </a:ext>
                </a:extLst>
              </a:tr>
              <a:tr h="461276">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任务</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a:effectLst/>
                        </a:rPr>
                        <a:t>完成情况</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a:effectLst/>
                        </a:rPr>
                        <a:t>加减分</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62717774"/>
                  </a:ext>
                </a:extLst>
              </a:tr>
              <a:tr h="461276">
                <a:tc>
                  <a:txBody>
                    <a:bodyPr/>
                    <a:lstStyle/>
                    <a:p>
                      <a:pPr algn="ctr" fontAlgn="ctr"/>
                      <a:r>
                        <a:rPr lang="zh-CN" altLang="en-US" sz="2000" u="none" strike="noStrike" dirty="0">
                          <a:effectLst/>
                        </a:rPr>
                        <a:t>第一阶段</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绘制</a:t>
                      </a:r>
                      <a:r>
                        <a:rPr lang="en-US" altLang="zh-CN" sz="2000" u="none" strike="noStrike" dirty="0">
                          <a:effectLst/>
                        </a:rPr>
                        <a:t>E_R</a:t>
                      </a:r>
                      <a:r>
                        <a:rPr lang="zh-CN" altLang="en-US" sz="2000" u="none" strike="noStrike" dirty="0">
                          <a:effectLst/>
                        </a:rPr>
                        <a:t>图和数据字典</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000" u="none" strike="noStrike">
                          <a:effectLst/>
                        </a:rPr>
                        <a:t>E_R</a:t>
                      </a:r>
                      <a:r>
                        <a:rPr lang="zh-CN" altLang="en-US" sz="2000" u="none" strike="noStrike">
                          <a:effectLst/>
                        </a:rPr>
                        <a:t>图和数据字典没有全部完成</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2000" u="none" strike="noStrike">
                          <a:effectLst/>
                        </a:rPr>
                        <a:t>-0.2</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08068256"/>
                  </a:ext>
                </a:extLst>
              </a:tr>
              <a:tr h="461276">
                <a:tc>
                  <a:txBody>
                    <a:bodyPr/>
                    <a:lstStyle/>
                    <a:p>
                      <a:pPr algn="ctr" fontAlgn="ct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进行用户调研</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a:effectLst/>
                        </a:rPr>
                        <a:t>良好</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2000" u="none" strike="noStrike">
                          <a:effectLst/>
                        </a:rPr>
                        <a:t>0</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5616139"/>
                  </a:ext>
                </a:extLst>
              </a:tr>
              <a:tr h="461276">
                <a:tc>
                  <a:txBody>
                    <a:bodyPr/>
                    <a:lstStyle/>
                    <a:p>
                      <a:pPr algn="ctr" fontAlgn="ct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65073058"/>
                  </a:ext>
                </a:extLst>
              </a:tr>
              <a:tr h="521442">
                <a:tc rowSpan="2">
                  <a:txBody>
                    <a:bodyPr/>
                    <a:lstStyle/>
                    <a:p>
                      <a:pPr algn="ctr" fontAlgn="ctr"/>
                      <a:r>
                        <a:rPr lang="zh-CN" altLang="en-US" sz="2000" u="none" strike="noStrike">
                          <a:effectLst/>
                        </a:rPr>
                        <a:t>第二阶段</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制作数据字典和</a:t>
                      </a:r>
                      <a:r>
                        <a:rPr lang="en-US" altLang="zh-CN" sz="2000" u="none" strike="noStrike" dirty="0">
                          <a:effectLst/>
                        </a:rPr>
                        <a:t>E_R</a:t>
                      </a:r>
                      <a:r>
                        <a:rPr lang="zh-CN" altLang="en-US" sz="2000" u="none" strike="noStrike" dirty="0">
                          <a:effectLst/>
                        </a:rPr>
                        <a:t>图</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良好</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2000" u="none" strike="noStrike">
                          <a:effectLst/>
                        </a:rPr>
                        <a:t>0</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88601120"/>
                  </a:ext>
                </a:extLst>
              </a:tr>
              <a:tr h="521442">
                <a:tc vMerge="1">
                  <a:txBody>
                    <a:bodyPr/>
                    <a:lstStyle/>
                    <a:p>
                      <a:endParaRPr lang="zh-CN" altLang="en-US"/>
                    </a:p>
                  </a:txBody>
                  <a:tcPr/>
                </a:tc>
                <a:tc>
                  <a:txBody>
                    <a:bodyPr/>
                    <a:lstStyle/>
                    <a:p>
                      <a:pPr algn="ctr" fontAlgn="b"/>
                      <a:r>
                        <a:rPr lang="zh-CN" altLang="en-US" sz="2000" u="none" strike="noStrike" dirty="0">
                          <a:effectLst/>
                        </a:rPr>
                        <a:t>制作</a:t>
                      </a:r>
                      <a:r>
                        <a:rPr lang="en-US" sz="2000" u="none" strike="noStrike" dirty="0">
                          <a:effectLst/>
                        </a:rPr>
                        <a:t>PPT</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2000" u="none" strike="noStrike" dirty="0">
                          <a:effectLst/>
                        </a:rPr>
                        <a:t>良好</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2000" u="none" strike="noStrike">
                          <a:effectLst/>
                        </a:rPr>
                        <a:t>0</a:t>
                      </a:r>
                      <a:endParaRPr lang="en-US" altLang="zh-CN"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52051791"/>
                  </a:ext>
                </a:extLst>
              </a:tr>
              <a:tr h="541497">
                <a:tc>
                  <a:txBody>
                    <a:bodyPr/>
                    <a:lstStyle/>
                    <a:p>
                      <a:pPr algn="ctr" fontAlgn="ct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dirty="0">
                        <a:solidFill>
                          <a:srgbClr val="000000"/>
                        </a:solidFill>
                        <a:effectLst/>
                        <a:latin typeface="楷体_GB231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01027720"/>
                  </a:ext>
                </a:extLst>
              </a:tr>
              <a:tr h="521442">
                <a:tc>
                  <a:txBody>
                    <a:bodyPr/>
                    <a:lstStyle/>
                    <a:p>
                      <a:pPr algn="ctr" fontAlgn="ctr"/>
                      <a:r>
                        <a:rPr lang="zh-CN" altLang="en-US" sz="2000" u="none" strike="noStrike">
                          <a:effectLst/>
                        </a:rPr>
                        <a:t>总分</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ctr" fontAlgn="b"/>
                      <a:r>
                        <a:rPr lang="en-US" altLang="zh-CN" sz="2000" u="none" strike="noStrike" dirty="0">
                          <a:effectLst/>
                        </a:rPr>
                        <a:t>8.8</a:t>
                      </a:r>
                      <a:endParaRPr lang="en-US" altLang="zh-CN" sz="20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2247289"/>
                  </a:ext>
                </a:extLst>
              </a:tr>
            </a:tbl>
          </a:graphicData>
        </a:graphic>
      </p:graphicFrame>
    </p:spTree>
    <p:extLst>
      <p:ext uri="{BB962C8B-B14F-4D97-AF65-F5344CB8AC3E}">
        <p14:creationId xmlns:p14="http://schemas.microsoft.com/office/powerpoint/2010/main" val="4696834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a:off x="-204078" y="0"/>
            <a:ext cx="3307404" cy="6858001"/>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rot="10800000">
            <a:off x="8934653" y="0"/>
            <a:ext cx="3307404" cy="6858001"/>
          </a:xfrm>
          <a:prstGeom prst="rect">
            <a:avLst/>
          </a:prstGeom>
        </p:spPr>
      </p:pic>
      <p:sp>
        <p:nvSpPr>
          <p:cNvPr id="8" name="椭圆 7"/>
          <p:cNvSpPr/>
          <p:nvPr/>
        </p:nvSpPr>
        <p:spPr>
          <a:xfrm>
            <a:off x="3789329" y="1122329"/>
            <a:ext cx="4613342" cy="4613342"/>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9" name="组合 8"/>
          <p:cNvGrpSpPr/>
          <p:nvPr/>
        </p:nvGrpSpPr>
        <p:grpSpPr>
          <a:xfrm>
            <a:off x="4230282" y="1901757"/>
            <a:ext cx="3731437" cy="2144743"/>
            <a:chOff x="4294963" y="2039833"/>
            <a:chExt cx="3731437" cy="2144743"/>
          </a:xfrm>
        </p:grpSpPr>
        <p:sp>
          <p:nvSpPr>
            <p:cNvPr id="10" name="矩形 9"/>
            <p:cNvSpPr/>
            <p:nvPr/>
          </p:nvSpPr>
          <p:spPr>
            <a:xfrm>
              <a:off x="4359646" y="3129424"/>
              <a:ext cx="3602071" cy="768350"/>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配置更新</a:t>
              </a:r>
            </a:p>
          </p:txBody>
        </p:sp>
        <p:sp>
          <p:nvSpPr>
            <p:cNvPr id="11" name="矩形 10"/>
            <p:cNvSpPr/>
            <p:nvPr/>
          </p:nvSpPr>
          <p:spPr>
            <a:xfrm>
              <a:off x="5474881" y="2039833"/>
              <a:ext cx="1371600" cy="1200329"/>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06</a:t>
              </a:r>
              <a:endParaRPr kumimoji="0" lang="zh-CN" altLang="en-US"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sp>
          <p:nvSpPr>
            <p:cNvPr id="12" name="文本框 11"/>
            <p:cNvSpPr txBox="1"/>
            <p:nvPr/>
          </p:nvSpPr>
          <p:spPr>
            <a:xfrm>
              <a:off x="4294963" y="3816276"/>
              <a:ext cx="3731437" cy="36830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lumMod val="95000"/>
                  </a:prstClr>
                </a:solidFill>
                <a:effectLst/>
                <a:uLnTx/>
                <a:uFillTx/>
                <a:latin typeface="等线" panose="02010600030101010101" pitchFamily="2" charset="-122"/>
                <a:ea typeface="等线" panose="02010600030101010101" pitchFamily="2" charset="-122"/>
                <a:cs typeface="+mn-cs"/>
              </a:endParaRPr>
            </a:p>
          </p:txBody>
        </p:sp>
      </p:grpSp>
    </p:spTree>
    <p:extLst>
      <p:ext uri="{BB962C8B-B14F-4D97-AF65-F5344CB8AC3E}">
        <p14:creationId xmlns:p14="http://schemas.microsoft.com/office/powerpoint/2010/main" val="26067193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455941"/>
            <a:ext cx="1626750" cy="571960"/>
            <a:chOff x="334963" y="455941"/>
            <a:chExt cx="1626750" cy="571960"/>
          </a:xfrm>
        </p:grpSpPr>
        <p:sp>
          <p:nvSpPr>
            <p:cNvPr id="5" name="文本框 4"/>
            <p:cNvSpPr txBox="1"/>
            <p:nvPr/>
          </p:nvSpPr>
          <p:spPr>
            <a:xfrm>
              <a:off x="545941" y="455941"/>
              <a:ext cx="1415772" cy="461665"/>
            </a:xfrm>
            <a:prstGeom prst="rect">
              <a:avLst/>
            </a:prstGeom>
            <a:noFill/>
          </p:spPr>
          <p:txBody>
            <a:bodyPr wrap="none" rtlCol="0">
              <a:spAutoFit/>
            </a:bodyPr>
            <a:lstStyle/>
            <a:p>
              <a:r>
                <a:rPr lang="zh-CN" altLang="en-US" sz="2400" b="1" dirty="0">
                  <a:solidFill>
                    <a:srgbClr val="7188A8"/>
                  </a:solidFill>
                  <a:cs typeface="+mn-ea"/>
                  <a:sym typeface="+mn-lt"/>
                </a:rPr>
                <a:t>配置更新</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pic>
        <p:nvPicPr>
          <p:cNvPr id="3" name="图片 2">
            <a:extLst>
              <a:ext uri="{FF2B5EF4-FFF2-40B4-BE49-F238E27FC236}">
                <a16:creationId xmlns:a16="http://schemas.microsoft.com/office/drawing/2014/main" id="{5F68E7AE-E307-49C2-AB33-1EF20E7275B9}"/>
              </a:ext>
            </a:extLst>
          </p:cNvPr>
          <p:cNvPicPr>
            <a:picLocks noChangeAspect="1"/>
          </p:cNvPicPr>
          <p:nvPr/>
        </p:nvPicPr>
        <p:blipFill>
          <a:blip r:embed="rId2"/>
          <a:stretch>
            <a:fillRect/>
          </a:stretch>
        </p:blipFill>
        <p:spPr>
          <a:xfrm>
            <a:off x="1097271" y="1074669"/>
            <a:ext cx="10230637" cy="4708661"/>
          </a:xfrm>
          <a:prstGeom prst="rect">
            <a:avLst/>
          </a:prstGeom>
        </p:spPr>
      </p:pic>
    </p:spTree>
    <p:extLst>
      <p:ext uri="{BB962C8B-B14F-4D97-AF65-F5344CB8AC3E}">
        <p14:creationId xmlns:p14="http://schemas.microsoft.com/office/powerpoint/2010/main" val="8052401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73810" y="1089660"/>
            <a:ext cx="5444490" cy="645160"/>
          </a:xfrm>
          <a:prstGeom prst="rect">
            <a:avLst/>
          </a:prstGeom>
          <a:noFill/>
        </p:spPr>
        <p:txBody>
          <a:bodyPr wrap="square" rtlCol="0">
            <a:spAutoFit/>
          </a:bodyPr>
          <a:lstStyle/>
          <a:p>
            <a:r>
              <a:rPr lang="zh-CN" altLang="en-US" sz="3600" dirty="0">
                <a:ln/>
                <a:solidFill>
                  <a:schemeClr val="accent1"/>
                </a:solidFill>
                <a:effectLst>
                  <a:outerShdw blurRad="38100" dist="25400" dir="5400000" algn="ctr" rotWithShape="0">
                    <a:srgbClr val="6E747A">
                      <a:alpha val="43000"/>
                    </a:srgbClr>
                  </a:outerShdw>
                </a:effectLst>
              </a:rPr>
              <a:t>参考游戏</a:t>
            </a:r>
          </a:p>
        </p:txBody>
      </p:sp>
      <p:sp>
        <p:nvSpPr>
          <p:cNvPr id="3" name="文本框 2">
            <a:extLst>
              <a:ext uri="{FF2B5EF4-FFF2-40B4-BE49-F238E27FC236}">
                <a16:creationId xmlns:a16="http://schemas.microsoft.com/office/drawing/2014/main" id="{EF083874-8BD3-4A52-973B-D5B3253303D6}"/>
              </a:ext>
            </a:extLst>
          </p:cNvPr>
          <p:cNvSpPr txBox="1"/>
          <p:nvPr/>
        </p:nvSpPr>
        <p:spPr>
          <a:xfrm>
            <a:off x="2171700" y="2238375"/>
            <a:ext cx="7543800" cy="2585323"/>
          </a:xfrm>
          <a:prstGeom prst="rect">
            <a:avLst/>
          </a:prstGeom>
          <a:noFill/>
        </p:spPr>
        <p:txBody>
          <a:bodyPr wrap="square" rtlCol="0">
            <a:spAutoFit/>
          </a:bodyPr>
          <a:lstStyle/>
          <a:p>
            <a:r>
              <a:rPr lang="en-US" altLang="zh-CN" dirty="0"/>
              <a:t>[1]</a:t>
            </a:r>
            <a:r>
              <a:rPr lang="zh-CN" altLang="en-US" dirty="0"/>
              <a:t>天天爱消除</a:t>
            </a:r>
            <a:endParaRPr lang="en-US" altLang="zh-CN" dirty="0"/>
          </a:p>
          <a:p>
            <a:endParaRPr lang="en-US" altLang="zh-CN" dirty="0"/>
          </a:p>
          <a:p>
            <a:r>
              <a:rPr lang="en-US" altLang="zh-CN" dirty="0"/>
              <a:t>[2]</a:t>
            </a:r>
            <a:r>
              <a:rPr lang="zh-CN" altLang="en-US" dirty="0"/>
              <a:t>皇室战争</a:t>
            </a:r>
            <a:endParaRPr lang="en-US" altLang="zh-CN" dirty="0"/>
          </a:p>
          <a:p>
            <a:endParaRPr lang="en-US" altLang="zh-CN" dirty="0"/>
          </a:p>
          <a:p>
            <a:r>
              <a:rPr lang="en-US" altLang="zh-CN" dirty="0"/>
              <a:t>[3]</a:t>
            </a:r>
            <a:r>
              <a:rPr lang="zh-CN" altLang="en-US" dirty="0"/>
              <a:t>部落冲突</a:t>
            </a:r>
            <a:endParaRPr lang="en-US" altLang="zh-CN" dirty="0"/>
          </a:p>
          <a:p>
            <a:endParaRPr lang="en-US" altLang="zh-CN" dirty="0"/>
          </a:p>
          <a:p>
            <a:r>
              <a:rPr lang="en-US" altLang="zh-CN" dirty="0"/>
              <a:t>[4]</a:t>
            </a:r>
            <a:r>
              <a:rPr lang="zh-CN" altLang="en-US" dirty="0"/>
              <a:t>决战平安京</a:t>
            </a:r>
            <a:endParaRPr lang="en-US" altLang="zh-CN" dirty="0"/>
          </a:p>
          <a:p>
            <a:endParaRPr lang="en-US" altLang="zh-CN" dirty="0"/>
          </a:p>
          <a:p>
            <a:r>
              <a:rPr lang="en-US" altLang="zh-CN" dirty="0"/>
              <a:t>[5] </a:t>
            </a:r>
            <a:r>
              <a:rPr lang="zh-CN" altLang="en-US" dirty="0"/>
              <a:t>动物餐厅</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a:off x="-194553" y="0"/>
            <a:ext cx="3307404" cy="6858001"/>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rot="10800000">
            <a:off x="8934653" y="0"/>
            <a:ext cx="3307404" cy="6858001"/>
          </a:xfrm>
          <a:prstGeom prst="rect">
            <a:avLst/>
          </a:prstGeom>
        </p:spPr>
      </p:pic>
      <p:grpSp>
        <p:nvGrpSpPr>
          <p:cNvPr id="17" name="组合 16"/>
          <p:cNvGrpSpPr/>
          <p:nvPr/>
        </p:nvGrpSpPr>
        <p:grpSpPr>
          <a:xfrm>
            <a:off x="3074276" y="2181175"/>
            <a:ext cx="6043448" cy="2208044"/>
            <a:chOff x="3074276" y="1991709"/>
            <a:chExt cx="6043448" cy="2208044"/>
          </a:xfrm>
        </p:grpSpPr>
        <p:cxnSp>
          <p:nvCxnSpPr>
            <p:cNvPr id="18" name="直接连接符 17"/>
            <p:cNvCxnSpPr/>
            <p:nvPr/>
          </p:nvCxnSpPr>
          <p:spPr>
            <a:xfrm flipV="1">
              <a:off x="3074276" y="3469037"/>
              <a:ext cx="6043448" cy="1"/>
            </a:xfrm>
            <a:prstGeom prst="line">
              <a:avLst/>
            </a:prstGeom>
            <a:ln w="38100">
              <a:solidFill>
                <a:srgbClr val="788EAC"/>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3484180" y="3646668"/>
              <a:ext cx="5223641" cy="553085"/>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endParaRPr kumimoji="0" lang="zh-CN" altLang="en-US" sz="3000" b="0" i="0" u="none" strike="noStrike" kern="1200" cap="none" spc="0" normalizeH="0" baseline="0" noProof="0" dirty="0">
                <a:ln w="0"/>
                <a:solidFill>
                  <a:srgbClr val="9FC5EB"/>
                </a:solidFill>
                <a:effectLst>
                  <a:outerShdw blurRad="38100" dist="19050" dir="2700000" algn="tl" rotWithShape="0">
                    <a:prstClr val="black">
                      <a:alpha val="40000"/>
                    </a:prstClr>
                  </a:outerShdw>
                </a:effectLst>
                <a:uLnTx/>
                <a:uFillTx/>
                <a:latin typeface="思源黑体 CN Normal" panose="020B0400000000000000" pitchFamily="34" charset="-122"/>
                <a:ea typeface="思源黑体 CN Normal" panose="020B0400000000000000" pitchFamily="34" charset="-122"/>
                <a:cs typeface="+mn-cs"/>
              </a:endParaRPr>
            </a:p>
          </p:txBody>
        </p:sp>
        <p:sp>
          <p:nvSpPr>
            <p:cNvPr id="20" name="矩形 19"/>
            <p:cNvSpPr/>
            <p:nvPr/>
          </p:nvSpPr>
          <p:spPr>
            <a:xfrm>
              <a:off x="3484179" y="1991709"/>
              <a:ext cx="5223642" cy="1477328"/>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9000" dirty="0">
                  <a:ln w="0"/>
                  <a:solidFill>
                    <a:srgbClr val="788EAC"/>
                  </a:solidFill>
                  <a:effectLst>
                    <a:outerShdw blurRad="38100" dist="19050" dir="2700000" algn="tl" rotWithShape="0">
                      <a:prstClr val="black">
                        <a:alpha val="40000"/>
                      </a:prstClr>
                    </a:outerShdw>
                  </a:effectLst>
                  <a:latin typeface="思源黑体 CN Heavy" panose="020B0A00000000000000" pitchFamily="34" charset="-122"/>
                  <a:ea typeface="思源黑体 CN Heavy" panose="020B0A00000000000000" pitchFamily="34" charset="-122"/>
                </a:rPr>
                <a:t>谢谢观看</a:t>
              </a:r>
              <a:endParaRPr kumimoji="0" lang="zh-CN" altLang="en-US" sz="9000" b="0" i="0" u="none" strike="noStrike" kern="1200" cap="none" spc="0" normalizeH="0" baseline="0" noProof="0" dirty="0">
                <a:ln w="0"/>
                <a:solidFill>
                  <a:srgbClr val="788EAC"/>
                </a:solidFill>
                <a:effectLst>
                  <a:outerShdw blurRad="38100" dist="19050" dir="2700000" algn="tl" rotWithShape="0">
                    <a:prstClr val="black">
                      <a:alpha val="40000"/>
                    </a:prstClr>
                  </a:outerShdw>
                </a:effectLst>
                <a:uLnTx/>
                <a:uFillTx/>
                <a:latin typeface="思源黑体 CN Heavy" panose="020B0A00000000000000" pitchFamily="34" charset="-122"/>
                <a:ea typeface="思源黑体 CN Heavy" panose="020B0A00000000000000" pitchFamily="34" charset="-122"/>
                <a:cs typeface="+mn-cs"/>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a:off x="-194553" y="0"/>
            <a:ext cx="3307404" cy="6858001"/>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rot="10800000">
            <a:off x="8944178" y="0"/>
            <a:ext cx="3307404" cy="6858001"/>
          </a:xfrm>
          <a:prstGeom prst="rect">
            <a:avLst/>
          </a:prstGeom>
        </p:spPr>
      </p:pic>
      <p:sp>
        <p:nvSpPr>
          <p:cNvPr id="8" name="文本框2"/>
          <p:cNvSpPr>
            <a:spLocks noChangeArrowheads="1"/>
          </p:cNvSpPr>
          <p:nvPr/>
        </p:nvSpPr>
        <p:spPr bwMode="auto">
          <a:xfrm>
            <a:off x="1452307" y="1141718"/>
            <a:ext cx="9287387" cy="738664"/>
          </a:xfrm>
          <a:prstGeom prst="rect">
            <a:avLst/>
          </a:prstGeom>
          <a:noFill/>
          <a:ln>
            <a:noFill/>
          </a:ln>
          <a:effectLst/>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spc="0" normalizeH="0" baseline="0" noProof="0" dirty="0">
                <a:ln>
                  <a:noFill/>
                </a:ln>
                <a:solidFill>
                  <a:srgbClr val="7188A8"/>
                </a:solidFill>
                <a:effectLst/>
                <a:uLnTx/>
                <a:uFillTx/>
                <a:latin typeface="思源黑体 CN Heavy" panose="020B0A00000000000000" pitchFamily="34" charset="-122"/>
                <a:ea typeface="思源黑体 CN Heavy" panose="020B0A00000000000000" pitchFamily="34" charset="-122"/>
                <a:cs typeface="+mn-ea"/>
                <a:sym typeface="+mn-lt"/>
              </a:rPr>
              <a:t>目录</a:t>
            </a:r>
          </a:p>
        </p:txBody>
      </p:sp>
      <p:grpSp>
        <p:nvGrpSpPr>
          <p:cNvPr id="9" name="组合 8"/>
          <p:cNvGrpSpPr/>
          <p:nvPr/>
        </p:nvGrpSpPr>
        <p:grpSpPr>
          <a:xfrm>
            <a:off x="2272191" y="3812599"/>
            <a:ext cx="1972364" cy="557624"/>
            <a:chOff x="1685050" y="2179737"/>
            <a:chExt cx="1972364" cy="557624"/>
          </a:xfrm>
        </p:grpSpPr>
        <p:sp>
          <p:nvSpPr>
            <p:cNvPr id="10" name="矩形 9"/>
            <p:cNvSpPr/>
            <p:nvPr/>
          </p:nvSpPr>
          <p:spPr>
            <a:xfrm>
              <a:off x="1685050" y="2179737"/>
              <a:ext cx="556592" cy="556592"/>
            </a:xfrm>
            <a:prstGeom prst="rect">
              <a:avLst/>
            </a:prstGeom>
            <a:solidFill>
              <a:srgbClr val="F7B1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rPr>
                <a:t>03</a:t>
              </a:r>
              <a:endParaRPr kumimoji="0" lang="zh-CN" altLang="en-US"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endParaRPr>
            </a:p>
          </p:txBody>
        </p:sp>
        <p:sp>
          <p:nvSpPr>
            <p:cNvPr id="11" name="文本框 10"/>
            <p:cNvSpPr txBox="1"/>
            <p:nvPr/>
          </p:nvSpPr>
          <p:spPr>
            <a:xfrm>
              <a:off x="2241642" y="2275696"/>
              <a:ext cx="14157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solidFill>
                    <a:srgbClr val="7188A8"/>
                  </a:solidFill>
                  <a:latin typeface="等线" panose="02010600030101010101" pitchFamily="2" charset="-122"/>
                  <a:ea typeface="等线" panose="02010600030101010101" pitchFamily="2" charset="-122"/>
                  <a:cs typeface="+mn-ea"/>
                  <a:sym typeface="+mn-lt"/>
                </a:rPr>
                <a:t>玩法</a:t>
              </a:r>
              <a:r>
                <a:rPr kumimoji="0" lang="zh-CN" altLang="zh-CN" sz="2400" b="1" i="0" u="none" strike="noStrike" kern="1200" cap="none" spc="0" normalizeH="0" baseline="0" noProof="0" dirty="0">
                  <a:ln>
                    <a:noFill/>
                  </a:ln>
                  <a:solidFill>
                    <a:srgbClr val="7188A8"/>
                  </a:solidFill>
                  <a:effectLst/>
                  <a:uLnTx/>
                  <a:uFillTx/>
                  <a:latin typeface="等线" panose="02010600030101010101" pitchFamily="2" charset="-122"/>
                  <a:ea typeface="等线" panose="02010600030101010101" pitchFamily="2" charset="-122"/>
                  <a:cs typeface="+mn-ea"/>
                  <a:sym typeface="+mn-lt"/>
                </a:rPr>
                <a:t>说明</a:t>
              </a:r>
            </a:p>
          </p:txBody>
        </p:sp>
      </p:grpSp>
      <p:grpSp>
        <p:nvGrpSpPr>
          <p:cNvPr id="13" name="组合 12"/>
          <p:cNvGrpSpPr/>
          <p:nvPr/>
        </p:nvGrpSpPr>
        <p:grpSpPr>
          <a:xfrm>
            <a:off x="2272191" y="5159690"/>
            <a:ext cx="1972364" cy="556592"/>
            <a:chOff x="1685050" y="2179737"/>
            <a:chExt cx="1972364" cy="556592"/>
          </a:xfrm>
        </p:grpSpPr>
        <p:sp>
          <p:nvSpPr>
            <p:cNvPr id="14" name="矩形 13"/>
            <p:cNvSpPr/>
            <p:nvPr/>
          </p:nvSpPr>
          <p:spPr>
            <a:xfrm>
              <a:off x="1685050" y="2179737"/>
              <a:ext cx="556592" cy="556592"/>
            </a:xfrm>
            <a:prstGeom prst="rect">
              <a:avLst/>
            </a:prstGeom>
            <a:solidFill>
              <a:srgbClr val="7188A8"/>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rPr>
                <a:t>03</a:t>
              </a:r>
              <a:endParaRPr kumimoji="0" lang="zh-CN" altLang="en-US"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endParaRPr>
            </a:p>
          </p:txBody>
        </p:sp>
        <p:sp>
          <p:nvSpPr>
            <p:cNvPr id="15" name="文本框 14"/>
            <p:cNvSpPr txBox="1"/>
            <p:nvPr/>
          </p:nvSpPr>
          <p:spPr>
            <a:xfrm>
              <a:off x="2241642" y="2228071"/>
              <a:ext cx="14157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7188A8"/>
                  </a:solidFill>
                  <a:effectLst/>
                  <a:uLnTx/>
                  <a:uFillTx/>
                  <a:latin typeface="等线" panose="02010600030101010101" pitchFamily="2" charset="-122"/>
                  <a:ea typeface="等线" panose="02010600030101010101" pitchFamily="2" charset="-122"/>
                  <a:cs typeface="+mn-ea"/>
                  <a:sym typeface="+mn-lt"/>
                </a:rPr>
                <a:t>绩效评价</a:t>
              </a:r>
            </a:p>
          </p:txBody>
        </p:sp>
      </p:grpSp>
      <p:grpSp>
        <p:nvGrpSpPr>
          <p:cNvPr id="21" name="组合 20"/>
          <p:cNvGrpSpPr/>
          <p:nvPr/>
        </p:nvGrpSpPr>
        <p:grpSpPr>
          <a:xfrm>
            <a:off x="6497682" y="3812341"/>
            <a:ext cx="2059359" cy="556592"/>
            <a:chOff x="1685050" y="2179737"/>
            <a:chExt cx="2059359" cy="556592"/>
          </a:xfrm>
        </p:grpSpPr>
        <p:sp>
          <p:nvSpPr>
            <p:cNvPr id="22" name="矩形 21"/>
            <p:cNvSpPr/>
            <p:nvPr/>
          </p:nvSpPr>
          <p:spPr>
            <a:xfrm>
              <a:off x="1685050" y="2179737"/>
              <a:ext cx="556592" cy="556592"/>
            </a:xfrm>
            <a:prstGeom prst="rect">
              <a:avLst/>
            </a:prstGeom>
            <a:solidFill>
              <a:srgbClr val="96C0E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rPr>
                <a:t>04</a:t>
              </a:r>
              <a:endParaRPr kumimoji="0" lang="zh-CN" altLang="en-US"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endParaRPr>
            </a:p>
          </p:txBody>
        </p:sp>
        <p:sp>
          <p:nvSpPr>
            <p:cNvPr id="23" name="文本框 22"/>
            <p:cNvSpPr txBox="1"/>
            <p:nvPr/>
          </p:nvSpPr>
          <p:spPr>
            <a:xfrm>
              <a:off x="2328637" y="2227436"/>
              <a:ext cx="14157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7188A8"/>
                  </a:solidFill>
                  <a:effectLst/>
                  <a:uLnTx/>
                  <a:uFillTx/>
                  <a:latin typeface="等线" panose="02010600030101010101" pitchFamily="2" charset="-122"/>
                  <a:ea typeface="等线" panose="02010600030101010101" pitchFamily="2" charset="-122"/>
                  <a:cs typeface="+mn-ea"/>
                  <a:sym typeface="+mn-lt"/>
                </a:rPr>
                <a:t>会议记录</a:t>
              </a:r>
            </a:p>
          </p:txBody>
        </p:sp>
      </p:grpSp>
      <p:grpSp>
        <p:nvGrpSpPr>
          <p:cNvPr id="25" name="组合 24"/>
          <p:cNvGrpSpPr/>
          <p:nvPr/>
        </p:nvGrpSpPr>
        <p:grpSpPr>
          <a:xfrm>
            <a:off x="6497682" y="5159055"/>
            <a:ext cx="2059359" cy="558259"/>
            <a:chOff x="1685050" y="2179737"/>
            <a:chExt cx="2059359" cy="558259"/>
          </a:xfrm>
        </p:grpSpPr>
        <p:sp>
          <p:nvSpPr>
            <p:cNvPr id="26" name="矩形 25"/>
            <p:cNvSpPr/>
            <p:nvPr/>
          </p:nvSpPr>
          <p:spPr>
            <a:xfrm>
              <a:off x="1685050" y="2179737"/>
              <a:ext cx="556592" cy="556592"/>
            </a:xfrm>
            <a:prstGeom prst="rect">
              <a:avLst/>
            </a:prstGeom>
            <a:solidFill>
              <a:srgbClr val="F5E0D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rPr>
                <a:t>04</a:t>
              </a:r>
              <a:endParaRPr kumimoji="0" lang="zh-CN" altLang="en-US"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endParaRPr>
            </a:p>
          </p:txBody>
        </p:sp>
        <p:sp>
          <p:nvSpPr>
            <p:cNvPr id="27" name="文本框 26"/>
            <p:cNvSpPr txBox="1"/>
            <p:nvPr/>
          </p:nvSpPr>
          <p:spPr>
            <a:xfrm>
              <a:off x="2328637" y="2276331"/>
              <a:ext cx="14157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7188A8"/>
                  </a:solidFill>
                  <a:effectLst/>
                  <a:uLnTx/>
                  <a:uFillTx/>
                  <a:latin typeface="等线" panose="02010600030101010101" pitchFamily="2" charset="-122"/>
                  <a:ea typeface="等线" panose="02010600030101010101" pitchFamily="2" charset="-122"/>
                  <a:cs typeface="+mn-ea"/>
                  <a:sym typeface="+mn-lt"/>
                </a:rPr>
                <a:t>配置更新</a:t>
              </a:r>
            </a:p>
          </p:txBody>
        </p:sp>
      </p:grpSp>
      <p:cxnSp>
        <p:nvCxnSpPr>
          <p:cNvPr id="29" name="直接连接符 28"/>
          <p:cNvCxnSpPr/>
          <p:nvPr/>
        </p:nvCxnSpPr>
        <p:spPr>
          <a:xfrm flipV="1">
            <a:off x="5698156" y="1929500"/>
            <a:ext cx="799526" cy="1"/>
          </a:xfrm>
          <a:prstGeom prst="line">
            <a:avLst/>
          </a:prstGeom>
          <a:ln w="38100">
            <a:solidFill>
              <a:srgbClr val="7188A8"/>
            </a:solidFill>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0D965CC5-A6B8-496A-9C92-6B6A17D12D11}"/>
              </a:ext>
            </a:extLst>
          </p:cNvPr>
          <p:cNvGrpSpPr/>
          <p:nvPr/>
        </p:nvGrpSpPr>
        <p:grpSpPr>
          <a:xfrm>
            <a:off x="2272191" y="2574823"/>
            <a:ext cx="1972364" cy="557624"/>
            <a:chOff x="1685050" y="2179737"/>
            <a:chExt cx="1972364" cy="557624"/>
          </a:xfrm>
        </p:grpSpPr>
        <p:sp>
          <p:nvSpPr>
            <p:cNvPr id="19" name="矩形 18">
              <a:extLst>
                <a:ext uri="{FF2B5EF4-FFF2-40B4-BE49-F238E27FC236}">
                  <a16:creationId xmlns:a16="http://schemas.microsoft.com/office/drawing/2014/main" id="{04DF300F-320D-43E6-AC7B-66BF0C8155D8}"/>
                </a:ext>
              </a:extLst>
            </p:cNvPr>
            <p:cNvSpPr/>
            <p:nvPr/>
          </p:nvSpPr>
          <p:spPr>
            <a:xfrm>
              <a:off x="1685050" y="2179737"/>
              <a:ext cx="556592" cy="556592"/>
            </a:xfrm>
            <a:prstGeom prst="rect">
              <a:avLst/>
            </a:prstGeom>
            <a:solidFill>
              <a:srgbClr val="F7B1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rPr>
                <a:t>01</a:t>
              </a:r>
              <a:endParaRPr kumimoji="0" lang="zh-CN" altLang="en-US"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endParaRPr>
            </a:p>
          </p:txBody>
        </p:sp>
        <p:sp>
          <p:nvSpPr>
            <p:cNvPr id="20" name="文本框 19">
              <a:extLst>
                <a:ext uri="{FF2B5EF4-FFF2-40B4-BE49-F238E27FC236}">
                  <a16:creationId xmlns:a16="http://schemas.microsoft.com/office/drawing/2014/main" id="{16806C02-3371-444C-933B-5CF03D5B9706}"/>
                </a:ext>
              </a:extLst>
            </p:cNvPr>
            <p:cNvSpPr txBox="1"/>
            <p:nvPr/>
          </p:nvSpPr>
          <p:spPr>
            <a:xfrm>
              <a:off x="2241642" y="2275696"/>
              <a:ext cx="14157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7188A8"/>
                  </a:solidFill>
                  <a:effectLst/>
                  <a:uLnTx/>
                  <a:uFillTx/>
                  <a:latin typeface="等线" panose="02010600030101010101" pitchFamily="2" charset="-122"/>
                  <a:ea typeface="等线" panose="02010600030101010101" pitchFamily="2" charset="-122"/>
                  <a:cs typeface="+mn-ea"/>
                  <a:sym typeface="+mn-lt"/>
                </a:rPr>
                <a:t>用户类别</a:t>
              </a:r>
              <a:endParaRPr kumimoji="0" lang="zh-CN" altLang="zh-CN" sz="2400" b="1" i="0" u="none" strike="noStrike" kern="1200" cap="none" spc="0" normalizeH="0" baseline="0" noProof="0" dirty="0">
                <a:ln>
                  <a:noFill/>
                </a:ln>
                <a:solidFill>
                  <a:srgbClr val="7188A8"/>
                </a:solidFill>
                <a:effectLst/>
                <a:uLnTx/>
                <a:uFillTx/>
                <a:latin typeface="等线" panose="02010600030101010101" pitchFamily="2" charset="-122"/>
                <a:ea typeface="等线" panose="02010600030101010101" pitchFamily="2" charset="-122"/>
                <a:cs typeface="+mn-ea"/>
                <a:sym typeface="+mn-lt"/>
              </a:endParaRPr>
            </a:p>
          </p:txBody>
        </p:sp>
      </p:grpSp>
      <p:grpSp>
        <p:nvGrpSpPr>
          <p:cNvPr id="24" name="组合 23">
            <a:extLst>
              <a:ext uri="{FF2B5EF4-FFF2-40B4-BE49-F238E27FC236}">
                <a16:creationId xmlns:a16="http://schemas.microsoft.com/office/drawing/2014/main" id="{B3B5CB31-11B8-49B4-9FD8-DAAE71518956}"/>
              </a:ext>
            </a:extLst>
          </p:cNvPr>
          <p:cNvGrpSpPr/>
          <p:nvPr/>
        </p:nvGrpSpPr>
        <p:grpSpPr>
          <a:xfrm>
            <a:off x="6546177" y="2574565"/>
            <a:ext cx="2059359" cy="556592"/>
            <a:chOff x="1685050" y="2179737"/>
            <a:chExt cx="2059359" cy="556592"/>
          </a:xfrm>
        </p:grpSpPr>
        <p:sp>
          <p:nvSpPr>
            <p:cNvPr id="28" name="矩形 27">
              <a:extLst>
                <a:ext uri="{FF2B5EF4-FFF2-40B4-BE49-F238E27FC236}">
                  <a16:creationId xmlns:a16="http://schemas.microsoft.com/office/drawing/2014/main" id="{26A8A21D-BD1F-46A4-AAAE-945C3D21C008}"/>
                </a:ext>
              </a:extLst>
            </p:cNvPr>
            <p:cNvSpPr/>
            <p:nvPr/>
          </p:nvSpPr>
          <p:spPr>
            <a:xfrm>
              <a:off x="1685050" y="2179737"/>
              <a:ext cx="556592" cy="556592"/>
            </a:xfrm>
            <a:prstGeom prst="rect">
              <a:avLst/>
            </a:prstGeom>
            <a:solidFill>
              <a:srgbClr val="96C0E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rPr>
                <a:t>02</a:t>
              </a:r>
              <a:endParaRPr kumimoji="0" lang="zh-CN" altLang="en-US"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endParaRPr>
            </a:p>
          </p:txBody>
        </p:sp>
        <p:sp>
          <p:nvSpPr>
            <p:cNvPr id="30" name="文本框 29">
              <a:extLst>
                <a:ext uri="{FF2B5EF4-FFF2-40B4-BE49-F238E27FC236}">
                  <a16:creationId xmlns:a16="http://schemas.microsoft.com/office/drawing/2014/main" id="{17590F56-E32B-498B-8684-B9CEB4DD0AC6}"/>
                </a:ext>
              </a:extLst>
            </p:cNvPr>
            <p:cNvSpPr txBox="1"/>
            <p:nvPr/>
          </p:nvSpPr>
          <p:spPr>
            <a:xfrm>
              <a:off x="2328637" y="2227436"/>
              <a:ext cx="14157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2400" b="1" i="0" u="none" strike="noStrike" kern="1200" cap="none" spc="0" normalizeH="0" baseline="0" noProof="0" dirty="0">
                  <a:ln>
                    <a:noFill/>
                  </a:ln>
                  <a:solidFill>
                    <a:srgbClr val="7188A8"/>
                  </a:solidFill>
                  <a:effectLst/>
                  <a:uLnTx/>
                  <a:uFillTx/>
                  <a:latin typeface="等线" panose="02010600030101010101" pitchFamily="2" charset="-122"/>
                  <a:ea typeface="等线" panose="02010600030101010101" pitchFamily="2" charset="-122"/>
                  <a:cs typeface="+mn-ea"/>
                  <a:sym typeface="+mn-lt"/>
                </a:rPr>
                <a:t>需求说明</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a:off x="-194553" y="0"/>
            <a:ext cx="3307404" cy="6858001"/>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rot="10800000">
            <a:off x="8884488" y="0"/>
            <a:ext cx="3307404" cy="6858001"/>
          </a:xfrm>
          <a:prstGeom prst="rect">
            <a:avLst/>
          </a:prstGeom>
        </p:spPr>
      </p:pic>
      <p:sp>
        <p:nvSpPr>
          <p:cNvPr id="8" name="椭圆 7"/>
          <p:cNvSpPr/>
          <p:nvPr/>
        </p:nvSpPr>
        <p:spPr>
          <a:xfrm>
            <a:off x="3789329" y="1122329"/>
            <a:ext cx="4613342" cy="4613342"/>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9" name="组合 8"/>
          <p:cNvGrpSpPr/>
          <p:nvPr/>
        </p:nvGrpSpPr>
        <p:grpSpPr>
          <a:xfrm>
            <a:off x="4230282" y="1901757"/>
            <a:ext cx="3731437" cy="2144743"/>
            <a:chOff x="4294963" y="2039833"/>
            <a:chExt cx="3731437" cy="2144743"/>
          </a:xfrm>
        </p:grpSpPr>
        <p:sp>
          <p:nvSpPr>
            <p:cNvPr id="10" name="矩形 9"/>
            <p:cNvSpPr/>
            <p:nvPr/>
          </p:nvSpPr>
          <p:spPr>
            <a:xfrm>
              <a:off x="4359646" y="3129424"/>
              <a:ext cx="3602071" cy="768350"/>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用户类别</a:t>
              </a:r>
            </a:p>
          </p:txBody>
        </p:sp>
        <p:sp>
          <p:nvSpPr>
            <p:cNvPr id="11" name="矩形 10"/>
            <p:cNvSpPr/>
            <p:nvPr/>
          </p:nvSpPr>
          <p:spPr>
            <a:xfrm>
              <a:off x="5474881" y="2039833"/>
              <a:ext cx="1371600" cy="1200329"/>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01</a:t>
              </a:r>
              <a:endParaRPr kumimoji="0" lang="zh-CN" altLang="en-US"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sp>
          <p:nvSpPr>
            <p:cNvPr id="12" name="文本框 11"/>
            <p:cNvSpPr txBox="1"/>
            <p:nvPr/>
          </p:nvSpPr>
          <p:spPr>
            <a:xfrm>
              <a:off x="4294963" y="3816276"/>
              <a:ext cx="3731437" cy="36830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lumMod val="95000"/>
                  </a:prstClr>
                </a:solidFill>
                <a:effectLst/>
                <a:uLnTx/>
                <a:uFillTx/>
                <a:latin typeface="等线" panose="02010600030101010101" pitchFamily="2" charset="-122"/>
                <a:ea typeface="等线" panose="02010600030101010101" pitchFamily="2" charset="-122"/>
                <a:cs typeface="+mn-cs"/>
              </a:endParaRPr>
            </a:p>
          </p:txBody>
        </p:sp>
      </p:grpSp>
    </p:spTree>
    <p:extLst>
      <p:ext uri="{BB962C8B-B14F-4D97-AF65-F5344CB8AC3E}">
        <p14:creationId xmlns:p14="http://schemas.microsoft.com/office/powerpoint/2010/main" val="3862831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373391"/>
            <a:ext cx="4231005" cy="769441"/>
            <a:chOff x="334963" y="373391"/>
            <a:chExt cx="4231005" cy="769441"/>
          </a:xfrm>
        </p:grpSpPr>
        <p:sp>
          <p:nvSpPr>
            <p:cNvPr id="5" name="文本框 4"/>
            <p:cNvSpPr txBox="1"/>
            <p:nvPr/>
          </p:nvSpPr>
          <p:spPr>
            <a:xfrm>
              <a:off x="804863" y="373391"/>
              <a:ext cx="3761105" cy="769441"/>
            </a:xfrm>
            <a:prstGeom prst="rect">
              <a:avLst/>
            </a:prstGeom>
            <a:noFill/>
          </p:spPr>
          <p:txBody>
            <a:bodyPr wrap="square" rtlCol="0">
              <a:spAutoFit/>
            </a:bodyPr>
            <a:lstStyle/>
            <a:p>
              <a:r>
                <a:rPr lang="zh-CN" altLang="en-US" sz="4400" b="1" dirty="0">
                  <a:solidFill>
                    <a:srgbClr val="7188A8"/>
                  </a:solidFill>
                  <a:cs typeface="+mn-ea"/>
                  <a:sym typeface="+mn-lt"/>
                </a:rPr>
                <a:t>用户代表</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sp>
        <p:nvSpPr>
          <p:cNvPr id="26" name="文本框 25">
            <a:extLst>
              <a:ext uri="{FF2B5EF4-FFF2-40B4-BE49-F238E27FC236}">
                <a16:creationId xmlns:a16="http://schemas.microsoft.com/office/drawing/2014/main" id="{FBA92785-8357-4263-B159-3CE6BE0308BE}"/>
              </a:ext>
            </a:extLst>
          </p:cNvPr>
          <p:cNvSpPr txBox="1"/>
          <p:nvPr/>
        </p:nvSpPr>
        <p:spPr>
          <a:xfrm>
            <a:off x="1712207" y="1851087"/>
            <a:ext cx="3130980" cy="769441"/>
          </a:xfrm>
          <a:prstGeom prst="rect">
            <a:avLst/>
          </a:prstGeom>
          <a:noFill/>
        </p:spPr>
        <p:txBody>
          <a:bodyPr wrap="square" rtlCol="0">
            <a:spAutoFit/>
          </a:bodyPr>
          <a:lstStyle/>
          <a:p>
            <a:r>
              <a:rPr lang="zh-CN" altLang="en-US" sz="4400" b="1" dirty="0">
                <a:solidFill>
                  <a:srgbClr val="7188A8"/>
                </a:solidFill>
                <a:cs typeface="+mn-ea"/>
                <a:sym typeface="+mn-lt"/>
              </a:rPr>
              <a:t>手游爱好者</a:t>
            </a:r>
          </a:p>
        </p:txBody>
      </p:sp>
      <p:sp>
        <p:nvSpPr>
          <p:cNvPr id="29" name="椭圆 28">
            <a:extLst>
              <a:ext uri="{FF2B5EF4-FFF2-40B4-BE49-F238E27FC236}">
                <a16:creationId xmlns:a16="http://schemas.microsoft.com/office/drawing/2014/main" id="{34CF664B-4580-4322-9249-1C82D06F8B44}"/>
              </a:ext>
            </a:extLst>
          </p:cNvPr>
          <p:cNvSpPr/>
          <p:nvPr/>
        </p:nvSpPr>
        <p:spPr>
          <a:xfrm>
            <a:off x="3928787" y="3079300"/>
            <a:ext cx="914400" cy="914400"/>
          </a:xfrm>
          <a:prstGeom prst="ellipse">
            <a:avLst/>
          </a:prstGeom>
          <a:solidFill>
            <a:srgbClr val="96C0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0450A3EC-35EC-4FD7-9FFD-E70992B7F1A2}"/>
              </a:ext>
            </a:extLst>
          </p:cNvPr>
          <p:cNvSpPr/>
          <p:nvPr/>
        </p:nvSpPr>
        <p:spPr>
          <a:xfrm>
            <a:off x="1463730" y="3079300"/>
            <a:ext cx="914400" cy="914400"/>
          </a:xfrm>
          <a:prstGeom prst="ellipse">
            <a:avLst/>
          </a:prstGeom>
          <a:solidFill>
            <a:srgbClr val="F7B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Group 23">
            <a:extLst>
              <a:ext uri="{FF2B5EF4-FFF2-40B4-BE49-F238E27FC236}">
                <a16:creationId xmlns:a16="http://schemas.microsoft.com/office/drawing/2014/main" id="{93DB3F8B-0517-488B-998C-4A9CDCA25103}"/>
              </a:ext>
            </a:extLst>
          </p:cNvPr>
          <p:cNvGrpSpPr/>
          <p:nvPr/>
        </p:nvGrpSpPr>
        <p:grpSpPr bwMode="auto">
          <a:xfrm>
            <a:off x="4179612" y="3309275"/>
            <a:ext cx="412751" cy="508000"/>
            <a:chOff x="0" y="0"/>
            <a:chExt cx="134" cy="163"/>
          </a:xfrm>
          <a:solidFill>
            <a:schemeClr val="bg1"/>
          </a:solidFill>
        </p:grpSpPr>
        <p:sp>
          <p:nvSpPr>
            <p:cNvPr id="33" name="Freeform 24">
              <a:extLst>
                <a:ext uri="{FF2B5EF4-FFF2-40B4-BE49-F238E27FC236}">
                  <a16:creationId xmlns:a16="http://schemas.microsoft.com/office/drawing/2014/main" id="{33121482-31D8-4B8A-9DAA-F9CB9FDE1E73}"/>
                </a:ext>
              </a:extLst>
            </p:cNvPr>
            <p:cNvSpPr>
              <a:spLocks noEditPoints="1"/>
            </p:cNvSpPr>
            <p:nvPr/>
          </p:nvSpPr>
          <p:spPr bwMode="auto">
            <a:xfrm>
              <a:off x="0" y="0"/>
              <a:ext cx="134" cy="163"/>
            </a:xfrm>
            <a:custGeom>
              <a:avLst/>
              <a:gdLst>
                <a:gd name="T0" fmla="*/ 0 w 134"/>
                <a:gd name="T1" fmla="*/ 0 h 163"/>
                <a:gd name="T2" fmla="*/ 0 w 134"/>
                <a:gd name="T3" fmla="*/ 163 h 163"/>
                <a:gd name="T4" fmla="*/ 92 w 134"/>
                <a:gd name="T5" fmla="*/ 163 h 163"/>
                <a:gd name="T6" fmla="*/ 134 w 134"/>
                <a:gd name="T7" fmla="*/ 121 h 163"/>
                <a:gd name="T8" fmla="*/ 134 w 134"/>
                <a:gd name="T9" fmla="*/ 0 h 163"/>
                <a:gd name="T10" fmla="*/ 0 w 134"/>
                <a:gd name="T11" fmla="*/ 0 h 163"/>
                <a:gd name="T12" fmla="*/ 14 w 134"/>
                <a:gd name="T13" fmla="*/ 14 h 163"/>
                <a:gd name="T14" fmla="*/ 120 w 134"/>
                <a:gd name="T15" fmla="*/ 14 h 163"/>
                <a:gd name="T16" fmla="*/ 120 w 134"/>
                <a:gd name="T17" fmla="*/ 112 h 163"/>
                <a:gd name="T18" fmla="*/ 83 w 134"/>
                <a:gd name="T19" fmla="*/ 112 h 163"/>
                <a:gd name="T20" fmla="*/ 83 w 134"/>
                <a:gd name="T21" fmla="*/ 150 h 163"/>
                <a:gd name="T22" fmla="*/ 14 w 134"/>
                <a:gd name="T23" fmla="*/ 150 h 163"/>
                <a:gd name="T24" fmla="*/ 14 w 134"/>
                <a:gd name="T25" fmla="*/ 14 h 163"/>
                <a:gd name="T26" fmla="*/ 111 w 134"/>
                <a:gd name="T27" fmla="*/ 125 h 163"/>
                <a:gd name="T28" fmla="*/ 96 w 134"/>
                <a:gd name="T29" fmla="*/ 140 h 163"/>
                <a:gd name="T30" fmla="*/ 96 w 134"/>
                <a:gd name="T31" fmla="*/ 125 h 163"/>
                <a:gd name="T32" fmla="*/ 111 w 134"/>
                <a:gd name="T33" fmla="*/ 12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163">
                  <a:moveTo>
                    <a:pt x="0" y="0"/>
                  </a:moveTo>
                  <a:lnTo>
                    <a:pt x="0" y="163"/>
                  </a:lnTo>
                  <a:lnTo>
                    <a:pt x="92" y="163"/>
                  </a:lnTo>
                  <a:lnTo>
                    <a:pt x="134" y="121"/>
                  </a:lnTo>
                  <a:lnTo>
                    <a:pt x="134" y="0"/>
                  </a:lnTo>
                  <a:lnTo>
                    <a:pt x="0" y="0"/>
                  </a:lnTo>
                  <a:close/>
                  <a:moveTo>
                    <a:pt x="14" y="14"/>
                  </a:moveTo>
                  <a:lnTo>
                    <a:pt x="120" y="14"/>
                  </a:lnTo>
                  <a:lnTo>
                    <a:pt x="120" y="112"/>
                  </a:lnTo>
                  <a:lnTo>
                    <a:pt x="83" y="112"/>
                  </a:lnTo>
                  <a:lnTo>
                    <a:pt x="83" y="150"/>
                  </a:lnTo>
                  <a:lnTo>
                    <a:pt x="14" y="150"/>
                  </a:lnTo>
                  <a:lnTo>
                    <a:pt x="14" y="14"/>
                  </a:lnTo>
                  <a:close/>
                  <a:moveTo>
                    <a:pt x="111" y="125"/>
                  </a:moveTo>
                  <a:lnTo>
                    <a:pt x="96" y="140"/>
                  </a:lnTo>
                  <a:lnTo>
                    <a:pt x="96" y="125"/>
                  </a:lnTo>
                  <a:lnTo>
                    <a:pt x="111" y="125"/>
                  </a:lnTo>
                  <a:close/>
                </a:path>
              </a:pathLst>
            </a:custGeom>
            <a:grpFill/>
            <a:ln w="9525">
              <a:solidFill>
                <a:schemeClr val="bg1"/>
              </a:solidFill>
              <a:round/>
            </a:ln>
          </p:spPr>
          <p:txBody>
            <a:bodyPr/>
            <a:lstStyle/>
            <a:p>
              <a:endParaRPr lang="zh-CN" altLang="en-US" sz="2400"/>
            </a:p>
          </p:txBody>
        </p:sp>
        <p:sp>
          <p:nvSpPr>
            <p:cNvPr id="34" name="Rectangle 25">
              <a:extLst>
                <a:ext uri="{FF2B5EF4-FFF2-40B4-BE49-F238E27FC236}">
                  <a16:creationId xmlns:a16="http://schemas.microsoft.com/office/drawing/2014/main" id="{F5FD467A-1D6E-48E8-B41B-3DCCF74CC20D}"/>
                </a:ext>
              </a:extLst>
            </p:cNvPr>
            <p:cNvSpPr>
              <a:spLocks noChangeArrowheads="1"/>
            </p:cNvSpPr>
            <p:nvPr/>
          </p:nvSpPr>
          <p:spPr bwMode="auto">
            <a:xfrm>
              <a:off x="37" y="44"/>
              <a:ext cx="59" cy="15"/>
            </a:xfrm>
            <a:prstGeom prst="rect">
              <a:avLst/>
            </a:prstGeom>
            <a:grpFill/>
            <a:ln w="9525">
              <a:solidFill>
                <a:schemeClr val="bg1"/>
              </a:solidFill>
              <a:miter lim="800000"/>
            </a:ln>
          </p:spPr>
          <p:txBody>
            <a:bodyPr/>
            <a:lstStyle/>
            <a:p>
              <a:endParaRPr lang="zh-CN" altLang="en-US" sz="2400"/>
            </a:p>
          </p:txBody>
        </p:sp>
        <p:sp>
          <p:nvSpPr>
            <p:cNvPr id="35" name="Rectangle 26">
              <a:extLst>
                <a:ext uri="{FF2B5EF4-FFF2-40B4-BE49-F238E27FC236}">
                  <a16:creationId xmlns:a16="http://schemas.microsoft.com/office/drawing/2014/main" id="{D15B66DC-FC9E-40B7-A3D1-662506133787}"/>
                </a:ext>
              </a:extLst>
            </p:cNvPr>
            <p:cNvSpPr>
              <a:spLocks noChangeArrowheads="1"/>
            </p:cNvSpPr>
            <p:nvPr/>
          </p:nvSpPr>
          <p:spPr bwMode="auto">
            <a:xfrm>
              <a:off x="37" y="83"/>
              <a:ext cx="38" cy="14"/>
            </a:xfrm>
            <a:prstGeom prst="rect">
              <a:avLst/>
            </a:prstGeom>
            <a:grpFill/>
            <a:ln w="9525">
              <a:solidFill>
                <a:schemeClr val="bg1"/>
              </a:solidFill>
              <a:miter lim="800000"/>
            </a:ln>
          </p:spPr>
          <p:txBody>
            <a:bodyPr/>
            <a:lstStyle/>
            <a:p>
              <a:endParaRPr lang="zh-CN" altLang="en-US" sz="2400"/>
            </a:p>
          </p:txBody>
        </p:sp>
      </p:grpSp>
      <p:grpSp>
        <p:nvGrpSpPr>
          <p:cNvPr id="36" name="Group 27">
            <a:extLst>
              <a:ext uri="{FF2B5EF4-FFF2-40B4-BE49-F238E27FC236}">
                <a16:creationId xmlns:a16="http://schemas.microsoft.com/office/drawing/2014/main" id="{88184631-472E-4B1A-831E-709B7CF6DD33}"/>
              </a:ext>
            </a:extLst>
          </p:cNvPr>
          <p:cNvGrpSpPr/>
          <p:nvPr/>
        </p:nvGrpSpPr>
        <p:grpSpPr bwMode="auto">
          <a:xfrm>
            <a:off x="1732348" y="3315627"/>
            <a:ext cx="389467" cy="493183"/>
            <a:chOff x="0" y="0"/>
            <a:chExt cx="127" cy="163"/>
          </a:xfrm>
          <a:solidFill>
            <a:schemeClr val="bg1"/>
          </a:solidFill>
        </p:grpSpPr>
        <p:sp>
          <p:nvSpPr>
            <p:cNvPr id="37" name="Freeform 28">
              <a:extLst>
                <a:ext uri="{FF2B5EF4-FFF2-40B4-BE49-F238E27FC236}">
                  <a16:creationId xmlns:a16="http://schemas.microsoft.com/office/drawing/2014/main" id="{7DE6340F-7EE7-4E78-B4BC-E6A8C2F9C537}"/>
                </a:ext>
              </a:extLst>
            </p:cNvPr>
            <p:cNvSpPr/>
            <p:nvPr/>
          </p:nvSpPr>
          <p:spPr bwMode="auto">
            <a:xfrm>
              <a:off x="0" y="0"/>
              <a:ext cx="127" cy="163"/>
            </a:xfrm>
            <a:custGeom>
              <a:avLst/>
              <a:gdLst>
                <a:gd name="T0" fmla="*/ 28 w 124"/>
                <a:gd name="T1" fmla="*/ 146 h 159"/>
                <a:gd name="T2" fmla="*/ 14 w 124"/>
                <a:gd name="T3" fmla="*/ 146 h 159"/>
                <a:gd name="T4" fmla="*/ 14 w 124"/>
                <a:gd name="T5" fmla="*/ 13 h 159"/>
                <a:gd name="T6" fmla="*/ 117 w 124"/>
                <a:gd name="T7" fmla="*/ 13 h 159"/>
                <a:gd name="T8" fmla="*/ 124 w 124"/>
                <a:gd name="T9" fmla="*/ 7 h 159"/>
                <a:gd name="T10" fmla="*/ 117 w 124"/>
                <a:gd name="T11" fmla="*/ 0 h 159"/>
                <a:gd name="T12" fmla="*/ 7 w 124"/>
                <a:gd name="T13" fmla="*/ 0 h 159"/>
                <a:gd name="T14" fmla="*/ 0 w 124"/>
                <a:gd name="T15" fmla="*/ 7 h 159"/>
                <a:gd name="T16" fmla="*/ 0 w 124"/>
                <a:gd name="T17" fmla="*/ 152 h 159"/>
                <a:gd name="T18" fmla="*/ 7 w 124"/>
                <a:gd name="T19" fmla="*/ 159 h 159"/>
                <a:gd name="T20" fmla="*/ 28 w 124"/>
                <a:gd name="T21" fmla="*/ 159 h 159"/>
                <a:gd name="T22" fmla="*/ 35 w 124"/>
                <a:gd name="T23" fmla="*/ 152 h 159"/>
                <a:gd name="T24" fmla="*/ 28 w 124"/>
                <a:gd name="T25" fmla="*/ 14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59">
                  <a:moveTo>
                    <a:pt x="28" y="146"/>
                  </a:moveTo>
                  <a:cubicBezTo>
                    <a:pt x="14" y="146"/>
                    <a:pt x="14" y="146"/>
                    <a:pt x="14" y="146"/>
                  </a:cubicBezTo>
                  <a:cubicBezTo>
                    <a:pt x="14" y="13"/>
                    <a:pt x="14" y="13"/>
                    <a:pt x="14" y="13"/>
                  </a:cubicBezTo>
                  <a:cubicBezTo>
                    <a:pt x="117" y="13"/>
                    <a:pt x="117" y="13"/>
                    <a:pt x="117" y="13"/>
                  </a:cubicBezTo>
                  <a:cubicBezTo>
                    <a:pt x="121" y="13"/>
                    <a:pt x="124" y="10"/>
                    <a:pt x="124" y="7"/>
                  </a:cubicBezTo>
                  <a:cubicBezTo>
                    <a:pt x="124" y="3"/>
                    <a:pt x="121" y="0"/>
                    <a:pt x="117" y="0"/>
                  </a:cubicBezTo>
                  <a:cubicBezTo>
                    <a:pt x="7" y="0"/>
                    <a:pt x="7" y="0"/>
                    <a:pt x="7" y="0"/>
                  </a:cubicBezTo>
                  <a:cubicBezTo>
                    <a:pt x="3" y="0"/>
                    <a:pt x="0" y="3"/>
                    <a:pt x="0" y="7"/>
                  </a:cubicBezTo>
                  <a:cubicBezTo>
                    <a:pt x="0" y="152"/>
                    <a:pt x="0" y="152"/>
                    <a:pt x="0" y="152"/>
                  </a:cubicBezTo>
                  <a:cubicBezTo>
                    <a:pt x="0" y="156"/>
                    <a:pt x="3" y="159"/>
                    <a:pt x="7" y="159"/>
                  </a:cubicBezTo>
                  <a:cubicBezTo>
                    <a:pt x="28" y="159"/>
                    <a:pt x="28" y="159"/>
                    <a:pt x="28" y="159"/>
                  </a:cubicBezTo>
                  <a:cubicBezTo>
                    <a:pt x="31" y="159"/>
                    <a:pt x="35" y="156"/>
                    <a:pt x="35" y="152"/>
                  </a:cubicBezTo>
                  <a:cubicBezTo>
                    <a:pt x="35" y="149"/>
                    <a:pt x="31" y="146"/>
                    <a:pt x="28" y="146"/>
                  </a:cubicBezTo>
                </a:path>
              </a:pathLst>
            </a:custGeom>
            <a:grpFill/>
            <a:ln w="9525">
              <a:solidFill>
                <a:schemeClr val="bg1"/>
              </a:solidFill>
              <a:round/>
            </a:ln>
          </p:spPr>
          <p:txBody>
            <a:bodyPr/>
            <a:lstStyle/>
            <a:p>
              <a:endParaRPr lang="zh-CN" altLang="en-US" sz="2400"/>
            </a:p>
          </p:txBody>
        </p:sp>
        <p:sp>
          <p:nvSpPr>
            <p:cNvPr id="38" name="Freeform 29">
              <a:extLst>
                <a:ext uri="{FF2B5EF4-FFF2-40B4-BE49-F238E27FC236}">
                  <a16:creationId xmlns:a16="http://schemas.microsoft.com/office/drawing/2014/main" id="{7EEF8374-E5F0-4C67-B1C0-95C49A2B56CE}"/>
                </a:ext>
              </a:extLst>
            </p:cNvPr>
            <p:cNvSpPr/>
            <p:nvPr/>
          </p:nvSpPr>
          <p:spPr bwMode="auto">
            <a:xfrm>
              <a:off x="80" y="95"/>
              <a:ext cx="47" cy="68"/>
            </a:xfrm>
            <a:custGeom>
              <a:avLst/>
              <a:gdLst>
                <a:gd name="T0" fmla="*/ 39 w 46"/>
                <a:gd name="T1" fmla="*/ 0 h 66"/>
                <a:gd name="T2" fmla="*/ 32 w 46"/>
                <a:gd name="T3" fmla="*/ 7 h 66"/>
                <a:gd name="T4" fmla="*/ 32 w 46"/>
                <a:gd name="T5" fmla="*/ 53 h 66"/>
                <a:gd name="T6" fmla="*/ 7 w 46"/>
                <a:gd name="T7" fmla="*/ 53 h 66"/>
                <a:gd name="T8" fmla="*/ 0 w 46"/>
                <a:gd name="T9" fmla="*/ 59 h 66"/>
                <a:gd name="T10" fmla="*/ 7 w 46"/>
                <a:gd name="T11" fmla="*/ 66 h 66"/>
                <a:gd name="T12" fmla="*/ 39 w 46"/>
                <a:gd name="T13" fmla="*/ 66 h 66"/>
                <a:gd name="T14" fmla="*/ 44 w 46"/>
                <a:gd name="T15" fmla="*/ 64 h 66"/>
                <a:gd name="T16" fmla="*/ 46 w 46"/>
                <a:gd name="T17" fmla="*/ 59 h 66"/>
                <a:gd name="T18" fmla="*/ 46 w 46"/>
                <a:gd name="T19" fmla="*/ 7 h 66"/>
                <a:gd name="T20" fmla="*/ 39 w 46"/>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66">
                  <a:moveTo>
                    <a:pt x="39" y="0"/>
                  </a:moveTo>
                  <a:cubicBezTo>
                    <a:pt x="35" y="0"/>
                    <a:pt x="32" y="3"/>
                    <a:pt x="32" y="7"/>
                  </a:cubicBezTo>
                  <a:cubicBezTo>
                    <a:pt x="32" y="53"/>
                    <a:pt x="32" y="53"/>
                    <a:pt x="32" y="53"/>
                  </a:cubicBezTo>
                  <a:cubicBezTo>
                    <a:pt x="7" y="53"/>
                    <a:pt x="7" y="53"/>
                    <a:pt x="7" y="53"/>
                  </a:cubicBezTo>
                  <a:cubicBezTo>
                    <a:pt x="3" y="53"/>
                    <a:pt x="0" y="56"/>
                    <a:pt x="0" y="59"/>
                  </a:cubicBezTo>
                  <a:cubicBezTo>
                    <a:pt x="0" y="63"/>
                    <a:pt x="3" y="66"/>
                    <a:pt x="7" y="66"/>
                  </a:cubicBezTo>
                  <a:cubicBezTo>
                    <a:pt x="39" y="66"/>
                    <a:pt x="39" y="66"/>
                    <a:pt x="39" y="66"/>
                  </a:cubicBezTo>
                  <a:cubicBezTo>
                    <a:pt x="41" y="66"/>
                    <a:pt x="43" y="66"/>
                    <a:pt x="44" y="64"/>
                  </a:cubicBezTo>
                  <a:cubicBezTo>
                    <a:pt x="45" y="63"/>
                    <a:pt x="46" y="61"/>
                    <a:pt x="46" y="59"/>
                  </a:cubicBezTo>
                  <a:cubicBezTo>
                    <a:pt x="46" y="7"/>
                    <a:pt x="46" y="7"/>
                    <a:pt x="46" y="7"/>
                  </a:cubicBezTo>
                  <a:cubicBezTo>
                    <a:pt x="46" y="3"/>
                    <a:pt x="43" y="0"/>
                    <a:pt x="39" y="0"/>
                  </a:cubicBezTo>
                </a:path>
              </a:pathLst>
            </a:custGeom>
            <a:grpFill/>
            <a:ln w="9525">
              <a:solidFill>
                <a:schemeClr val="bg1"/>
              </a:solidFill>
              <a:round/>
            </a:ln>
          </p:spPr>
          <p:txBody>
            <a:bodyPr/>
            <a:lstStyle/>
            <a:p>
              <a:endParaRPr lang="zh-CN" altLang="en-US" sz="2400"/>
            </a:p>
          </p:txBody>
        </p:sp>
        <p:sp>
          <p:nvSpPr>
            <p:cNvPr id="39" name="Freeform 30">
              <a:extLst>
                <a:ext uri="{FF2B5EF4-FFF2-40B4-BE49-F238E27FC236}">
                  <a16:creationId xmlns:a16="http://schemas.microsoft.com/office/drawing/2014/main" id="{96AECA80-A778-48E2-81FD-313E2C83799A}"/>
                </a:ext>
              </a:extLst>
            </p:cNvPr>
            <p:cNvSpPr>
              <a:spLocks noEditPoints="1"/>
            </p:cNvSpPr>
            <p:nvPr/>
          </p:nvSpPr>
          <p:spPr bwMode="auto">
            <a:xfrm>
              <a:off x="46" y="34"/>
              <a:ext cx="79" cy="114"/>
            </a:xfrm>
            <a:custGeom>
              <a:avLst/>
              <a:gdLst>
                <a:gd name="T0" fmla="*/ 68 w 78"/>
                <a:gd name="T1" fmla="*/ 2 h 112"/>
                <a:gd name="T2" fmla="*/ 60 w 78"/>
                <a:gd name="T3" fmla="*/ 0 h 112"/>
                <a:gd name="T4" fmla="*/ 46 w 78"/>
                <a:gd name="T5" fmla="*/ 8 h 112"/>
                <a:gd name="T6" fmla="*/ 1 w 78"/>
                <a:gd name="T7" fmla="*/ 85 h 112"/>
                <a:gd name="T8" fmla="*/ 0 w 78"/>
                <a:gd name="T9" fmla="*/ 88 h 112"/>
                <a:gd name="T10" fmla="*/ 1 w 78"/>
                <a:gd name="T11" fmla="*/ 106 h 112"/>
                <a:gd name="T12" fmla="*/ 4 w 78"/>
                <a:gd name="T13" fmla="*/ 112 h 112"/>
                <a:gd name="T14" fmla="*/ 8 w 78"/>
                <a:gd name="T15" fmla="*/ 112 h 112"/>
                <a:gd name="T16" fmla="*/ 11 w 78"/>
                <a:gd name="T17" fmla="*/ 112 h 112"/>
                <a:gd name="T18" fmla="*/ 27 w 78"/>
                <a:gd name="T19" fmla="*/ 103 h 112"/>
                <a:gd name="T20" fmla="*/ 29 w 78"/>
                <a:gd name="T21" fmla="*/ 101 h 112"/>
                <a:gd name="T22" fmla="*/ 74 w 78"/>
                <a:gd name="T23" fmla="*/ 24 h 112"/>
                <a:gd name="T24" fmla="*/ 68 w 78"/>
                <a:gd name="T25" fmla="*/ 2 h 112"/>
                <a:gd name="T26" fmla="*/ 62 w 78"/>
                <a:gd name="T27" fmla="*/ 17 h 112"/>
                <a:gd name="T28" fmla="*/ 18 w 78"/>
                <a:gd name="T29" fmla="*/ 92 h 112"/>
                <a:gd name="T30" fmla="*/ 14 w 78"/>
                <a:gd name="T31" fmla="*/ 94 h 112"/>
                <a:gd name="T32" fmla="*/ 14 w 78"/>
                <a:gd name="T33" fmla="*/ 90 h 112"/>
                <a:gd name="T34" fmla="*/ 57 w 78"/>
                <a:gd name="T35" fmla="*/ 15 h 112"/>
                <a:gd name="T36" fmla="*/ 61 w 78"/>
                <a:gd name="T37" fmla="*/ 14 h 112"/>
                <a:gd name="T38" fmla="*/ 62 w 78"/>
                <a:gd name="T39" fmla="*/ 1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8" h="112">
                  <a:moveTo>
                    <a:pt x="68" y="2"/>
                  </a:moveTo>
                  <a:cubicBezTo>
                    <a:pt x="65" y="1"/>
                    <a:pt x="62" y="0"/>
                    <a:pt x="60" y="0"/>
                  </a:cubicBezTo>
                  <a:cubicBezTo>
                    <a:pt x="54" y="0"/>
                    <a:pt x="48" y="3"/>
                    <a:pt x="46" y="8"/>
                  </a:cubicBezTo>
                  <a:cubicBezTo>
                    <a:pt x="1" y="85"/>
                    <a:pt x="1" y="85"/>
                    <a:pt x="1" y="85"/>
                  </a:cubicBezTo>
                  <a:cubicBezTo>
                    <a:pt x="1" y="86"/>
                    <a:pt x="0" y="87"/>
                    <a:pt x="0" y="88"/>
                  </a:cubicBezTo>
                  <a:cubicBezTo>
                    <a:pt x="1" y="106"/>
                    <a:pt x="1" y="106"/>
                    <a:pt x="1" y="106"/>
                  </a:cubicBezTo>
                  <a:cubicBezTo>
                    <a:pt x="1" y="108"/>
                    <a:pt x="2" y="110"/>
                    <a:pt x="4" y="112"/>
                  </a:cubicBezTo>
                  <a:cubicBezTo>
                    <a:pt x="5" y="112"/>
                    <a:pt x="7" y="112"/>
                    <a:pt x="8" y="112"/>
                  </a:cubicBezTo>
                  <a:cubicBezTo>
                    <a:pt x="9" y="112"/>
                    <a:pt x="10" y="112"/>
                    <a:pt x="11" y="112"/>
                  </a:cubicBezTo>
                  <a:cubicBezTo>
                    <a:pt x="27" y="103"/>
                    <a:pt x="27" y="103"/>
                    <a:pt x="27" y="103"/>
                  </a:cubicBezTo>
                  <a:cubicBezTo>
                    <a:pt x="28" y="103"/>
                    <a:pt x="29" y="102"/>
                    <a:pt x="29" y="101"/>
                  </a:cubicBezTo>
                  <a:cubicBezTo>
                    <a:pt x="74" y="24"/>
                    <a:pt x="74" y="24"/>
                    <a:pt x="74" y="24"/>
                  </a:cubicBezTo>
                  <a:cubicBezTo>
                    <a:pt x="78" y="16"/>
                    <a:pt x="75" y="7"/>
                    <a:pt x="68" y="2"/>
                  </a:cubicBezTo>
                  <a:moveTo>
                    <a:pt x="62" y="17"/>
                  </a:moveTo>
                  <a:cubicBezTo>
                    <a:pt x="18" y="92"/>
                    <a:pt x="18" y="92"/>
                    <a:pt x="18" y="92"/>
                  </a:cubicBezTo>
                  <a:cubicBezTo>
                    <a:pt x="14" y="94"/>
                    <a:pt x="14" y="94"/>
                    <a:pt x="14" y="94"/>
                  </a:cubicBezTo>
                  <a:cubicBezTo>
                    <a:pt x="14" y="90"/>
                    <a:pt x="14" y="90"/>
                    <a:pt x="14" y="90"/>
                  </a:cubicBezTo>
                  <a:cubicBezTo>
                    <a:pt x="57" y="15"/>
                    <a:pt x="57" y="15"/>
                    <a:pt x="57" y="15"/>
                  </a:cubicBezTo>
                  <a:cubicBezTo>
                    <a:pt x="58" y="14"/>
                    <a:pt x="60" y="13"/>
                    <a:pt x="61" y="14"/>
                  </a:cubicBezTo>
                  <a:cubicBezTo>
                    <a:pt x="62" y="15"/>
                    <a:pt x="62" y="16"/>
                    <a:pt x="62" y="17"/>
                  </a:cubicBezTo>
                </a:path>
              </a:pathLst>
            </a:custGeom>
            <a:grpFill/>
            <a:ln w="9525">
              <a:solidFill>
                <a:schemeClr val="bg1"/>
              </a:solidFill>
              <a:round/>
            </a:ln>
          </p:spPr>
          <p:txBody>
            <a:bodyPr/>
            <a:lstStyle/>
            <a:p>
              <a:endParaRPr lang="zh-CN" altLang="en-US" sz="2400"/>
            </a:p>
          </p:txBody>
        </p:sp>
        <p:sp>
          <p:nvSpPr>
            <p:cNvPr id="40" name="Freeform 31">
              <a:extLst>
                <a:ext uri="{FF2B5EF4-FFF2-40B4-BE49-F238E27FC236}">
                  <a16:creationId xmlns:a16="http://schemas.microsoft.com/office/drawing/2014/main" id="{44514AD4-8EAB-4C7D-A353-20CE6415E5A2}"/>
                </a:ext>
              </a:extLst>
            </p:cNvPr>
            <p:cNvSpPr/>
            <p:nvPr/>
          </p:nvSpPr>
          <p:spPr bwMode="auto">
            <a:xfrm>
              <a:off x="24" y="46"/>
              <a:ext cx="49" cy="14"/>
            </a:xfrm>
            <a:custGeom>
              <a:avLst/>
              <a:gdLst>
                <a:gd name="T0" fmla="*/ 48 w 48"/>
                <a:gd name="T1" fmla="*/ 7 h 14"/>
                <a:gd name="T2" fmla="*/ 42 w 48"/>
                <a:gd name="T3" fmla="*/ 0 h 14"/>
                <a:gd name="T4" fmla="*/ 7 w 48"/>
                <a:gd name="T5" fmla="*/ 0 h 14"/>
                <a:gd name="T6" fmla="*/ 0 w 48"/>
                <a:gd name="T7" fmla="*/ 7 h 14"/>
                <a:gd name="T8" fmla="*/ 7 w 48"/>
                <a:gd name="T9" fmla="*/ 14 h 14"/>
                <a:gd name="T10" fmla="*/ 42 w 48"/>
                <a:gd name="T11" fmla="*/ 14 h 14"/>
                <a:gd name="T12" fmla="*/ 48 w 48"/>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8" y="7"/>
                  </a:moveTo>
                  <a:cubicBezTo>
                    <a:pt x="48" y="3"/>
                    <a:pt x="45" y="0"/>
                    <a:pt x="42" y="0"/>
                  </a:cubicBezTo>
                  <a:cubicBezTo>
                    <a:pt x="7" y="0"/>
                    <a:pt x="7" y="0"/>
                    <a:pt x="7" y="0"/>
                  </a:cubicBezTo>
                  <a:cubicBezTo>
                    <a:pt x="3" y="0"/>
                    <a:pt x="0" y="3"/>
                    <a:pt x="0" y="7"/>
                  </a:cubicBezTo>
                  <a:cubicBezTo>
                    <a:pt x="0" y="11"/>
                    <a:pt x="3" y="14"/>
                    <a:pt x="7" y="14"/>
                  </a:cubicBezTo>
                  <a:cubicBezTo>
                    <a:pt x="42" y="14"/>
                    <a:pt x="42" y="14"/>
                    <a:pt x="42" y="14"/>
                  </a:cubicBezTo>
                  <a:cubicBezTo>
                    <a:pt x="45" y="14"/>
                    <a:pt x="48" y="11"/>
                    <a:pt x="48" y="7"/>
                  </a:cubicBezTo>
                </a:path>
              </a:pathLst>
            </a:custGeom>
            <a:grpFill/>
            <a:ln w="9525">
              <a:solidFill>
                <a:schemeClr val="bg1"/>
              </a:solidFill>
              <a:round/>
            </a:ln>
          </p:spPr>
          <p:txBody>
            <a:bodyPr/>
            <a:lstStyle/>
            <a:p>
              <a:endParaRPr lang="zh-CN" altLang="en-US" sz="2400"/>
            </a:p>
          </p:txBody>
        </p:sp>
        <p:sp>
          <p:nvSpPr>
            <p:cNvPr id="41" name="Freeform 32">
              <a:extLst>
                <a:ext uri="{FF2B5EF4-FFF2-40B4-BE49-F238E27FC236}">
                  <a16:creationId xmlns:a16="http://schemas.microsoft.com/office/drawing/2014/main" id="{1DD850CB-1A77-4657-938E-80843174BA5C}"/>
                </a:ext>
              </a:extLst>
            </p:cNvPr>
            <p:cNvSpPr/>
            <p:nvPr/>
          </p:nvSpPr>
          <p:spPr bwMode="auto">
            <a:xfrm>
              <a:off x="24" y="73"/>
              <a:ext cx="32" cy="15"/>
            </a:xfrm>
            <a:custGeom>
              <a:avLst/>
              <a:gdLst>
                <a:gd name="T0" fmla="*/ 7 w 31"/>
                <a:gd name="T1" fmla="*/ 0 h 14"/>
                <a:gd name="T2" fmla="*/ 0 w 31"/>
                <a:gd name="T3" fmla="*/ 7 h 14"/>
                <a:gd name="T4" fmla="*/ 7 w 31"/>
                <a:gd name="T5" fmla="*/ 14 h 14"/>
                <a:gd name="T6" fmla="*/ 24 w 31"/>
                <a:gd name="T7" fmla="*/ 14 h 14"/>
                <a:gd name="T8" fmla="*/ 31 w 31"/>
                <a:gd name="T9" fmla="*/ 7 h 14"/>
                <a:gd name="T10" fmla="*/ 24 w 31"/>
                <a:gd name="T11" fmla="*/ 0 h 14"/>
                <a:gd name="T12" fmla="*/ 7 w 3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1" h="14">
                  <a:moveTo>
                    <a:pt x="7" y="0"/>
                  </a:moveTo>
                  <a:cubicBezTo>
                    <a:pt x="3" y="0"/>
                    <a:pt x="0" y="3"/>
                    <a:pt x="0" y="7"/>
                  </a:cubicBezTo>
                  <a:cubicBezTo>
                    <a:pt x="0" y="11"/>
                    <a:pt x="3" y="14"/>
                    <a:pt x="7" y="14"/>
                  </a:cubicBezTo>
                  <a:cubicBezTo>
                    <a:pt x="24" y="14"/>
                    <a:pt x="24" y="14"/>
                    <a:pt x="24" y="14"/>
                  </a:cubicBezTo>
                  <a:cubicBezTo>
                    <a:pt x="28" y="14"/>
                    <a:pt x="31" y="11"/>
                    <a:pt x="31" y="7"/>
                  </a:cubicBezTo>
                  <a:cubicBezTo>
                    <a:pt x="31" y="3"/>
                    <a:pt x="28" y="0"/>
                    <a:pt x="24" y="0"/>
                  </a:cubicBezTo>
                  <a:lnTo>
                    <a:pt x="7" y="0"/>
                  </a:lnTo>
                  <a:close/>
                </a:path>
              </a:pathLst>
            </a:custGeom>
            <a:grpFill/>
            <a:ln w="9525">
              <a:solidFill>
                <a:schemeClr val="bg1"/>
              </a:solidFill>
              <a:round/>
            </a:ln>
          </p:spPr>
          <p:txBody>
            <a:bodyPr/>
            <a:lstStyle/>
            <a:p>
              <a:endParaRPr lang="zh-CN" altLang="en-US" sz="2400"/>
            </a:p>
          </p:txBody>
        </p:sp>
      </p:grpSp>
      <p:sp>
        <p:nvSpPr>
          <p:cNvPr id="44" name="Line 45">
            <a:extLst>
              <a:ext uri="{FF2B5EF4-FFF2-40B4-BE49-F238E27FC236}">
                <a16:creationId xmlns:a16="http://schemas.microsoft.com/office/drawing/2014/main" id="{DDB76883-FBA5-472C-BF25-3F2578E7A27D}"/>
              </a:ext>
            </a:extLst>
          </p:cNvPr>
          <p:cNvSpPr>
            <a:spLocks noChangeShapeType="1"/>
          </p:cNvSpPr>
          <p:nvPr/>
        </p:nvSpPr>
        <p:spPr bwMode="auto">
          <a:xfrm>
            <a:off x="3199197" y="3288109"/>
            <a:ext cx="0" cy="1824567"/>
          </a:xfrm>
          <a:prstGeom prst="line">
            <a:avLst/>
          </a:prstGeom>
          <a:noFill/>
          <a:ln w="6350" cmpd="sng">
            <a:solidFill>
              <a:schemeClr val="bg1">
                <a:lumMod val="65000"/>
              </a:schemeClr>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54" name="文本框1">
            <a:extLst>
              <a:ext uri="{FF2B5EF4-FFF2-40B4-BE49-F238E27FC236}">
                <a16:creationId xmlns:a16="http://schemas.microsoft.com/office/drawing/2014/main" id="{8A0780EF-872D-4C86-8E68-C527BC47015E}"/>
              </a:ext>
            </a:extLst>
          </p:cNvPr>
          <p:cNvSpPr txBox="1"/>
          <p:nvPr/>
        </p:nvSpPr>
        <p:spPr>
          <a:xfrm>
            <a:off x="1651788" y="4061147"/>
            <a:ext cx="595035"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7188A8"/>
                </a:solidFill>
                <a:effectLst/>
                <a:uLnTx/>
                <a:uFillTx/>
                <a:latin typeface="思源黑体 CN Bold" panose="020B0800000000000000" pitchFamily="34" charset="-122"/>
                <a:ea typeface="思源黑体 CN Bold" panose="020B0800000000000000" pitchFamily="34" charset="-122"/>
                <a:cs typeface="+mn-cs"/>
              </a:rPr>
              <a:t>朱涵</a:t>
            </a:r>
            <a:endParaRPr kumimoji="0" lang="id-ID" sz="1600" b="1" i="0" u="none" strike="noStrike" kern="1200" cap="none" spc="0" normalizeH="0" baseline="0" noProof="0" dirty="0">
              <a:ln>
                <a:noFill/>
              </a:ln>
              <a:solidFill>
                <a:srgbClr val="7188A8"/>
              </a:solidFill>
              <a:effectLst/>
              <a:uLnTx/>
              <a:uFillTx/>
              <a:latin typeface="思源黑体 CN Bold" panose="020B0800000000000000" pitchFamily="34" charset="-122"/>
              <a:ea typeface="思源黑体 CN Bold" panose="020B0800000000000000" pitchFamily="34" charset="-122"/>
              <a:cs typeface="+mn-cs"/>
            </a:endParaRPr>
          </a:p>
        </p:txBody>
      </p:sp>
      <p:sp>
        <p:nvSpPr>
          <p:cNvPr id="55" name="文本框2">
            <a:extLst>
              <a:ext uri="{FF2B5EF4-FFF2-40B4-BE49-F238E27FC236}">
                <a16:creationId xmlns:a16="http://schemas.microsoft.com/office/drawing/2014/main" id="{98A4796C-1F9E-43A0-AE49-A7336F237C30}"/>
              </a:ext>
            </a:extLst>
          </p:cNvPr>
          <p:cNvSpPr/>
          <p:nvPr/>
        </p:nvSpPr>
        <p:spPr>
          <a:xfrm>
            <a:off x="804863" y="4284949"/>
            <a:ext cx="2288884" cy="1585947"/>
          </a:xfrm>
          <a:prstGeom prst="rect">
            <a:avLst/>
          </a:prstGeom>
        </p:spPr>
        <p:txBody>
          <a:bodyPr wrap="square">
            <a:spAutoFit/>
          </a:bodyPr>
          <a:lstStyle/>
          <a:p>
            <a:pPr algn="ctr">
              <a:lnSpc>
                <a:spcPct val="150000"/>
              </a:lnSpc>
              <a:spcBef>
                <a:spcPts val="2950"/>
              </a:spcBef>
              <a:defRPr/>
            </a:pPr>
            <a:r>
              <a:rPr lang="zh-CN" altLang="en-US" sz="1100" dirty="0">
                <a:solidFill>
                  <a:srgbClr val="7F7F7F"/>
                </a:solidFill>
                <a:latin typeface="思源黑体 CN Regular" panose="020B0500000000000000" pitchFamily="34" charset="-122"/>
                <a:ea typeface="思源黑体 CN Regular" panose="020B0500000000000000" pitchFamily="34" charset="-122"/>
                <a:cs typeface="+mn-ea"/>
                <a:sym typeface="+mn-lt"/>
              </a:rPr>
              <a:t>据</a:t>
            </a:r>
            <a:r>
              <a:rPr lang="en-US" altLang="zh-CN" sz="1100" dirty="0" err="1">
                <a:solidFill>
                  <a:srgbClr val="7F7F7F"/>
                </a:solidFill>
                <a:latin typeface="思源黑体 CN Regular" panose="020B0500000000000000" pitchFamily="34" charset="-122"/>
                <a:ea typeface="思源黑体 CN Regular" panose="020B0500000000000000" pitchFamily="34" charset="-122"/>
                <a:cs typeface="+mn-ea"/>
                <a:sym typeface="+mn-lt"/>
              </a:rPr>
              <a:t>taptap</a:t>
            </a:r>
            <a:r>
              <a:rPr lang="zh-CN" altLang="en-US" sz="1100" dirty="0">
                <a:solidFill>
                  <a:srgbClr val="7F7F7F"/>
                </a:solidFill>
                <a:latin typeface="思源黑体 CN Regular" panose="020B0500000000000000" pitchFamily="34" charset="-122"/>
                <a:ea typeface="思源黑体 CN Regular" panose="020B0500000000000000" pitchFamily="34" charset="-122"/>
                <a:cs typeface="+mn-ea"/>
                <a:sym typeface="+mn-lt"/>
              </a:rPr>
              <a:t>统计 玩过</a:t>
            </a:r>
            <a:r>
              <a:rPr lang="en-US" altLang="zh-CN" sz="1100" dirty="0">
                <a:solidFill>
                  <a:srgbClr val="7F7F7F"/>
                </a:solidFill>
                <a:latin typeface="思源黑体 CN Regular" panose="020B0500000000000000" pitchFamily="34" charset="-122"/>
                <a:ea typeface="思源黑体 CN Regular" panose="020B0500000000000000" pitchFamily="34" charset="-122"/>
                <a:cs typeface="+mn-ea"/>
                <a:sym typeface="+mn-lt"/>
              </a:rPr>
              <a:t>166</a:t>
            </a:r>
            <a:r>
              <a:rPr lang="zh-CN" altLang="en-US" sz="1100" dirty="0">
                <a:solidFill>
                  <a:srgbClr val="7F7F7F"/>
                </a:solidFill>
                <a:latin typeface="思源黑体 CN Regular" panose="020B0500000000000000" pitchFamily="34" charset="-122"/>
                <a:ea typeface="思源黑体 CN Regular" panose="020B0500000000000000" pitchFamily="34" charset="-122"/>
                <a:cs typeface="+mn-ea"/>
                <a:sym typeface="+mn-lt"/>
              </a:rPr>
              <a:t>个手游 热门的有原神  光遇 三国杀 </a:t>
            </a:r>
            <a:r>
              <a:rPr lang="en-US" altLang="zh-CN" sz="1100" dirty="0">
                <a:solidFill>
                  <a:srgbClr val="7F7F7F"/>
                </a:solidFill>
                <a:latin typeface="思源黑体 CN Regular" panose="020B0500000000000000" pitchFamily="34" charset="-122"/>
                <a:ea typeface="思源黑体 CN Regular" panose="020B0500000000000000" pitchFamily="34" charset="-122"/>
                <a:cs typeface="+mn-ea"/>
                <a:sym typeface="+mn-lt"/>
              </a:rPr>
              <a:t>compass </a:t>
            </a:r>
            <a:r>
              <a:rPr lang="zh-CN" altLang="en-US" sz="1100" dirty="0">
                <a:solidFill>
                  <a:srgbClr val="7F7F7F"/>
                </a:solidFill>
                <a:latin typeface="思源黑体 CN Regular" panose="020B0500000000000000" pitchFamily="34" charset="-122"/>
                <a:ea typeface="思源黑体 CN Regular" panose="020B0500000000000000" pitchFamily="34" charset="-122"/>
                <a:cs typeface="+mn-ea"/>
                <a:sym typeface="+mn-lt"/>
              </a:rPr>
              <a:t>狂野飙车 无尽灵魂 字走三国 放置江湖 明日方舟 一起来捉妖 阴阳师 荒野乱斗 崩坏</a:t>
            </a:r>
            <a:r>
              <a:rPr lang="en-US" altLang="zh-CN" sz="1100" dirty="0">
                <a:solidFill>
                  <a:srgbClr val="7F7F7F"/>
                </a:solidFill>
                <a:latin typeface="思源黑体 CN Regular" panose="020B0500000000000000" pitchFamily="34" charset="-122"/>
                <a:ea typeface="思源黑体 CN Regular" panose="020B0500000000000000" pitchFamily="34" charset="-122"/>
                <a:cs typeface="+mn-ea"/>
                <a:sym typeface="+mn-lt"/>
              </a:rPr>
              <a:t>3 </a:t>
            </a:r>
            <a:r>
              <a:rPr lang="zh-CN" altLang="en-US" sz="1100" dirty="0">
                <a:solidFill>
                  <a:srgbClr val="7F7F7F"/>
                </a:solidFill>
                <a:latin typeface="思源黑体 CN Regular" panose="020B0500000000000000" pitchFamily="34" charset="-122"/>
                <a:ea typeface="思源黑体 CN Regular" panose="020B0500000000000000" pitchFamily="34" charset="-122"/>
                <a:cs typeface="+mn-ea"/>
                <a:sym typeface="+mn-lt"/>
              </a:rPr>
              <a:t>明日之后 末剑</a:t>
            </a:r>
            <a:endParaRPr lang="en-US" altLang="en-US" sz="1100" dirty="0">
              <a:solidFill>
                <a:srgbClr val="7F7F7F"/>
              </a:solidFill>
              <a:latin typeface="思源黑体 CN Regular" panose="020B0500000000000000" pitchFamily="34" charset="-122"/>
              <a:ea typeface="思源黑体 CN Regular" panose="020B0500000000000000" pitchFamily="34" charset="-122"/>
              <a:sym typeface="+mn-lt"/>
            </a:endParaRPr>
          </a:p>
        </p:txBody>
      </p:sp>
      <p:sp>
        <p:nvSpPr>
          <p:cNvPr id="56" name="文本框1">
            <a:extLst>
              <a:ext uri="{FF2B5EF4-FFF2-40B4-BE49-F238E27FC236}">
                <a16:creationId xmlns:a16="http://schemas.microsoft.com/office/drawing/2014/main" id="{7EDE4F9E-DA12-4911-8664-9DA023E9490C}"/>
              </a:ext>
            </a:extLst>
          </p:cNvPr>
          <p:cNvSpPr txBox="1"/>
          <p:nvPr/>
        </p:nvSpPr>
        <p:spPr>
          <a:xfrm>
            <a:off x="4048977" y="4061147"/>
            <a:ext cx="800219" cy="338554"/>
          </a:xfrm>
          <a:prstGeom prst="rect">
            <a:avLst/>
          </a:prstGeom>
          <a:noFill/>
        </p:spPr>
        <p:txBody>
          <a:bodyPr wrap="none" rtlCol="0">
            <a:spAutoFit/>
          </a:bodyPr>
          <a:lstStyle/>
          <a:p>
            <a:pPr lvl="0" algn="ctr">
              <a:defRPr/>
            </a:pPr>
            <a:r>
              <a:rPr lang="zh-CN" altLang="en-US" sz="1600" b="1" dirty="0">
                <a:solidFill>
                  <a:srgbClr val="7188A8"/>
                </a:solidFill>
                <a:latin typeface="思源黑体 CN Bold" panose="020B0800000000000000" pitchFamily="34" charset="-122"/>
                <a:ea typeface="思源黑体 CN Bold" panose="020B0800000000000000" pitchFamily="34" charset="-122"/>
              </a:rPr>
              <a:t>陈正祎</a:t>
            </a:r>
            <a:endParaRPr kumimoji="0" lang="id-ID" sz="1600" b="1" i="0" u="none" strike="noStrike" kern="1200" cap="none" spc="0" normalizeH="0" baseline="0" noProof="0" dirty="0">
              <a:ln>
                <a:noFill/>
              </a:ln>
              <a:solidFill>
                <a:srgbClr val="7188A8"/>
              </a:solidFill>
              <a:effectLst/>
              <a:uLnTx/>
              <a:uFillTx/>
              <a:latin typeface="思源黑体 CN Bold" panose="020B0800000000000000" pitchFamily="34" charset="-122"/>
              <a:ea typeface="思源黑体 CN Bold" panose="020B0800000000000000" pitchFamily="34" charset="-122"/>
              <a:cs typeface="+mn-cs"/>
            </a:endParaRPr>
          </a:p>
        </p:txBody>
      </p:sp>
      <p:sp>
        <p:nvSpPr>
          <p:cNvPr id="57" name="文本框2">
            <a:extLst>
              <a:ext uri="{FF2B5EF4-FFF2-40B4-BE49-F238E27FC236}">
                <a16:creationId xmlns:a16="http://schemas.microsoft.com/office/drawing/2014/main" id="{9F061132-80BF-468D-B925-3E8B18B4BE7F}"/>
              </a:ext>
            </a:extLst>
          </p:cNvPr>
          <p:cNvSpPr/>
          <p:nvPr/>
        </p:nvSpPr>
        <p:spPr>
          <a:xfrm>
            <a:off x="3304645" y="4284949"/>
            <a:ext cx="2288884" cy="570284"/>
          </a:xfrm>
          <a:prstGeom prst="rect">
            <a:avLst/>
          </a:prstGeom>
        </p:spPr>
        <p:txBody>
          <a:bodyPr wrap="square">
            <a:spAutoFit/>
          </a:bodyPr>
          <a:lstStyle/>
          <a:p>
            <a:pPr algn="ctr">
              <a:lnSpc>
                <a:spcPct val="150000"/>
              </a:lnSpc>
              <a:spcBef>
                <a:spcPts val="2950"/>
              </a:spcBef>
              <a:defRPr/>
            </a:pPr>
            <a:r>
              <a:rPr lang="zh-CN" altLang="en-US" sz="1100" dirty="0">
                <a:solidFill>
                  <a:srgbClr val="7F7F7F"/>
                </a:solidFill>
                <a:latin typeface="思源黑体 CN Regular" panose="020B0500000000000000" pitchFamily="34" charset="-122"/>
                <a:ea typeface="思源黑体 CN Regular" panose="020B0500000000000000" pitchFamily="34" charset="-122"/>
                <a:cs typeface="+mn-ea"/>
                <a:sym typeface="+mn-lt"/>
              </a:rPr>
              <a:t>玩过原神 荒野乱斗 公主连结等等热门手游</a:t>
            </a:r>
            <a:endParaRPr lang="en-US" altLang="en-US" sz="1100" dirty="0">
              <a:solidFill>
                <a:srgbClr val="7F7F7F"/>
              </a:solidFill>
              <a:latin typeface="思源黑体 CN Regular" panose="020B0500000000000000" pitchFamily="34" charset="-122"/>
              <a:ea typeface="思源黑体 CN Regular" panose="020B0500000000000000" pitchFamily="34" charset="-122"/>
              <a:sym typeface="+mn-lt"/>
            </a:endParaRPr>
          </a:p>
        </p:txBody>
      </p:sp>
      <p:sp>
        <p:nvSpPr>
          <p:cNvPr id="60" name="文本框 59">
            <a:extLst>
              <a:ext uri="{FF2B5EF4-FFF2-40B4-BE49-F238E27FC236}">
                <a16:creationId xmlns:a16="http://schemas.microsoft.com/office/drawing/2014/main" id="{29568F5D-7941-48CD-AA46-75DE5D5DE906}"/>
              </a:ext>
            </a:extLst>
          </p:cNvPr>
          <p:cNvSpPr txBox="1"/>
          <p:nvPr/>
        </p:nvSpPr>
        <p:spPr>
          <a:xfrm>
            <a:off x="7252451" y="1851087"/>
            <a:ext cx="3872744" cy="769441"/>
          </a:xfrm>
          <a:prstGeom prst="rect">
            <a:avLst/>
          </a:prstGeom>
          <a:noFill/>
        </p:spPr>
        <p:txBody>
          <a:bodyPr wrap="square" rtlCol="0">
            <a:spAutoFit/>
          </a:bodyPr>
          <a:lstStyle/>
          <a:p>
            <a:r>
              <a:rPr lang="zh-CN" altLang="en-US" sz="4400" b="1" dirty="0">
                <a:solidFill>
                  <a:srgbClr val="7188A8"/>
                </a:solidFill>
                <a:cs typeface="+mn-ea"/>
                <a:sym typeface="+mn-lt"/>
              </a:rPr>
              <a:t>非手游爱好者</a:t>
            </a:r>
          </a:p>
        </p:txBody>
      </p:sp>
      <p:sp>
        <p:nvSpPr>
          <p:cNvPr id="61" name="椭圆 60">
            <a:extLst>
              <a:ext uri="{FF2B5EF4-FFF2-40B4-BE49-F238E27FC236}">
                <a16:creationId xmlns:a16="http://schemas.microsoft.com/office/drawing/2014/main" id="{3F13814E-A4E3-47B3-A91C-BB63B2287590}"/>
              </a:ext>
            </a:extLst>
          </p:cNvPr>
          <p:cNvSpPr/>
          <p:nvPr/>
        </p:nvSpPr>
        <p:spPr>
          <a:xfrm>
            <a:off x="9831554" y="3079300"/>
            <a:ext cx="914400" cy="914400"/>
          </a:xfrm>
          <a:prstGeom prst="ellipse">
            <a:avLst/>
          </a:prstGeom>
          <a:solidFill>
            <a:srgbClr val="96C0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02E9995E-B504-4DCA-8A2E-0C121CEC04CF}"/>
              </a:ext>
            </a:extLst>
          </p:cNvPr>
          <p:cNvSpPr/>
          <p:nvPr/>
        </p:nvSpPr>
        <p:spPr>
          <a:xfrm>
            <a:off x="7366497" y="3079300"/>
            <a:ext cx="914400" cy="914400"/>
          </a:xfrm>
          <a:prstGeom prst="ellipse">
            <a:avLst/>
          </a:prstGeom>
          <a:solidFill>
            <a:srgbClr val="F7B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3" name="Group 23">
            <a:extLst>
              <a:ext uri="{FF2B5EF4-FFF2-40B4-BE49-F238E27FC236}">
                <a16:creationId xmlns:a16="http://schemas.microsoft.com/office/drawing/2014/main" id="{0EDC50E8-34D6-438A-A075-C19CCB6BA1A1}"/>
              </a:ext>
            </a:extLst>
          </p:cNvPr>
          <p:cNvGrpSpPr/>
          <p:nvPr/>
        </p:nvGrpSpPr>
        <p:grpSpPr bwMode="auto">
          <a:xfrm>
            <a:off x="10082379" y="3309275"/>
            <a:ext cx="412751" cy="508000"/>
            <a:chOff x="0" y="0"/>
            <a:chExt cx="134" cy="163"/>
          </a:xfrm>
          <a:solidFill>
            <a:schemeClr val="bg1"/>
          </a:solidFill>
        </p:grpSpPr>
        <p:sp>
          <p:nvSpPr>
            <p:cNvPr id="64" name="Freeform 24">
              <a:extLst>
                <a:ext uri="{FF2B5EF4-FFF2-40B4-BE49-F238E27FC236}">
                  <a16:creationId xmlns:a16="http://schemas.microsoft.com/office/drawing/2014/main" id="{5C87F4CC-3B2A-429C-A480-ADE2DAA1A086}"/>
                </a:ext>
              </a:extLst>
            </p:cNvPr>
            <p:cNvSpPr>
              <a:spLocks noEditPoints="1"/>
            </p:cNvSpPr>
            <p:nvPr/>
          </p:nvSpPr>
          <p:spPr bwMode="auto">
            <a:xfrm>
              <a:off x="0" y="0"/>
              <a:ext cx="134" cy="163"/>
            </a:xfrm>
            <a:custGeom>
              <a:avLst/>
              <a:gdLst>
                <a:gd name="T0" fmla="*/ 0 w 134"/>
                <a:gd name="T1" fmla="*/ 0 h 163"/>
                <a:gd name="T2" fmla="*/ 0 w 134"/>
                <a:gd name="T3" fmla="*/ 163 h 163"/>
                <a:gd name="T4" fmla="*/ 92 w 134"/>
                <a:gd name="T5" fmla="*/ 163 h 163"/>
                <a:gd name="T6" fmla="*/ 134 w 134"/>
                <a:gd name="T7" fmla="*/ 121 h 163"/>
                <a:gd name="T8" fmla="*/ 134 w 134"/>
                <a:gd name="T9" fmla="*/ 0 h 163"/>
                <a:gd name="T10" fmla="*/ 0 w 134"/>
                <a:gd name="T11" fmla="*/ 0 h 163"/>
                <a:gd name="T12" fmla="*/ 14 w 134"/>
                <a:gd name="T13" fmla="*/ 14 h 163"/>
                <a:gd name="T14" fmla="*/ 120 w 134"/>
                <a:gd name="T15" fmla="*/ 14 h 163"/>
                <a:gd name="T16" fmla="*/ 120 w 134"/>
                <a:gd name="T17" fmla="*/ 112 h 163"/>
                <a:gd name="T18" fmla="*/ 83 w 134"/>
                <a:gd name="T19" fmla="*/ 112 h 163"/>
                <a:gd name="T20" fmla="*/ 83 w 134"/>
                <a:gd name="T21" fmla="*/ 150 h 163"/>
                <a:gd name="T22" fmla="*/ 14 w 134"/>
                <a:gd name="T23" fmla="*/ 150 h 163"/>
                <a:gd name="T24" fmla="*/ 14 w 134"/>
                <a:gd name="T25" fmla="*/ 14 h 163"/>
                <a:gd name="T26" fmla="*/ 111 w 134"/>
                <a:gd name="T27" fmla="*/ 125 h 163"/>
                <a:gd name="T28" fmla="*/ 96 w 134"/>
                <a:gd name="T29" fmla="*/ 140 h 163"/>
                <a:gd name="T30" fmla="*/ 96 w 134"/>
                <a:gd name="T31" fmla="*/ 125 h 163"/>
                <a:gd name="T32" fmla="*/ 111 w 134"/>
                <a:gd name="T33" fmla="*/ 12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163">
                  <a:moveTo>
                    <a:pt x="0" y="0"/>
                  </a:moveTo>
                  <a:lnTo>
                    <a:pt x="0" y="163"/>
                  </a:lnTo>
                  <a:lnTo>
                    <a:pt x="92" y="163"/>
                  </a:lnTo>
                  <a:lnTo>
                    <a:pt x="134" y="121"/>
                  </a:lnTo>
                  <a:lnTo>
                    <a:pt x="134" y="0"/>
                  </a:lnTo>
                  <a:lnTo>
                    <a:pt x="0" y="0"/>
                  </a:lnTo>
                  <a:close/>
                  <a:moveTo>
                    <a:pt x="14" y="14"/>
                  </a:moveTo>
                  <a:lnTo>
                    <a:pt x="120" y="14"/>
                  </a:lnTo>
                  <a:lnTo>
                    <a:pt x="120" y="112"/>
                  </a:lnTo>
                  <a:lnTo>
                    <a:pt x="83" y="112"/>
                  </a:lnTo>
                  <a:lnTo>
                    <a:pt x="83" y="150"/>
                  </a:lnTo>
                  <a:lnTo>
                    <a:pt x="14" y="150"/>
                  </a:lnTo>
                  <a:lnTo>
                    <a:pt x="14" y="14"/>
                  </a:lnTo>
                  <a:close/>
                  <a:moveTo>
                    <a:pt x="111" y="125"/>
                  </a:moveTo>
                  <a:lnTo>
                    <a:pt x="96" y="140"/>
                  </a:lnTo>
                  <a:lnTo>
                    <a:pt x="96" y="125"/>
                  </a:lnTo>
                  <a:lnTo>
                    <a:pt x="111" y="125"/>
                  </a:lnTo>
                  <a:close/>
                </a:path>
              </a:pathLst>
            </a:custGeom>
            <a:grpFill/>
            <a:ln w="9525">
              <a:solidFill>
                <a:schemeClr val="bg1"/>
              </a:solidFill>
              <a:round/>
            </a:ln>
          </p:spPr>
          <p:txBody>
            <a:bodyPr/>
            <a:lstStyle/>
            <a:p>
              <a:endParaRPr lang="zh-CN" altLang="en-US" sz="2400"/>
            </a:p>
          </p:txBody>
        </p:sp>
        <p:sp>
          <p:nvSpPr>
            <p:cNvPr id="65" name="Rectangle 25">
              <a:extLst>
                <a:ext uri="{FF2B5EF4-FFF2-40B4-BE49-F238E27FC236}">
                  <a16:creationId xmlns:a16="http://schemas.microsoft.com/office/drawing/2014/main" id="{E954B33B-06F5-4BF6-AD09-E0864C4C1AE5}"/>
                </a:ext>
              </a:extLst>
            </p:cNvPr>
            <p:cNvSpPr>
              <a:spLocks noChangeArrowheads="1"/>
            </p:cNvSpPr>
            <p:nvPr/>
          </p:nvSpPr>
          <p:spPr bwMode="auto">
            <a:xfrm>
              <a:off x="37" y="44"/>
              <a:ext cx="59" cy="15"/>
            </a:xfrm>
            <a:prstGeom prst="rect">
              <a:avLst/>
            </a:prstGeom>
            <a:grpFill/>
            <a:ln w="9525">
              <a:solidFill>
                <a:schemeClr val="bg1"/>
              </a:solidFill>
              <a:miter lim="800000"/>
            </a:ln>
          </p:spPr>
          <p:txBody>
            <a:bodyPr/>
            <a:lstStyle/>
            <a:p>
              <a:endParaRPr lang="zh-CN" altLang="en-US" sz="2400"/>
            </a:p>
          </p:txBody>
        </p:sp>
        <p:sp>
          <p:nvSpPr>
            <p:cNvPr id="66" name="Rectangle 26">
              <a:extLst>
                <a:ext uri="{FF2B5EF4-FFF2-40B4-BE49-F238E27FC236}">
                  <a16:creationId xmlns:a16="http://schemas.microsoft.com/office/drawing/2014/main" id="{1F0ED7A5-8A22-404B-9BBE-4C982EB48833}"/>
                </a:ext>
              </a:extLst>
            </p:cNvPr>
            <p:cNvSpPr>
              <a:spLocks noChangeArrowheads="1"/>
            </p:cNvSpPr>
            <p:nvPr/>
          </p:nvSpPr>
          <p:spPr bwMode="auto">
            <a:xfrm>
              <a:off x="37" y="83"/>
              <a:ext cx="38" cy="14"/>
            </a:xfrm>
            <a:prstGeom prst="rect">
              <a:avLst/>
            </a:prstGeom>
            <a:grpFill/>
            <a:ln w="9525">
              <a:solidFill>
                <a:schemeClr val="bg1"/>
              </a:solidFill>
              <a:miter lim="800000"/>
            </a:ln>
          </p:spPr>
          <p:txBody>
            <a:bodyPr/>
            <a:lstStyle/>
            <a:p>
              <a:endParaRPr lang="zh-CN" altLang="en-US" sz="2400"/>
            </a:p>
          </p:txBody>
        </p:sp>
      </p:grpSp>
      <p:grpSp>
        <p:nvGrpSpPr>
          <p:cNvPr id="67" name="Group 27">
            <a:extLst>
              <a:ext uri="{FF2B5EF4-FFF2-40B4-BE49-F238E27FC236}">
                <a16:creationId xmlns:a16="http://schemas.microsoft.com/office/drawing/2014/main" id="{12464BE7-6B2E-4710-88EF-43A91750FF1E}"/>
              </a:ext>
            </a:extLst>
          </p:cNvPr>
          <p:cNvGrpSpPr/>
          <p:nvPr/>
        </p:nvGrpSpPr>
        <p:grpSpPr bwMode="auto">
          <a:xfrm>
            <a:off x="7635115" y="3315627"/>
            <a:ext cx="389467" cy="493183"/>
            <a:chOff x="0" y="0"/>
            <a:chExt cx="127" cy="163"/>
          </a:xfrm>
          <a:solidFill>
            <a:schemeClr val="bg1"/>
          </a:solidFill>
        </p:grpSpPr>
        <p:sp>
          <p:nvSpPr>
            <p:cNvPr id="68" name="Freeform 28">
              <a:extLst>
                <a:ext uri="{FF2B5EF4-FFF2-40B4-BE49-F238E27FC236}">
                  <a16:creationId xmlns:a16="http://schemas.microsoft.com/office/drawing/2014/main" id="{CAA7EB40-06BD-448C-AC20-63A1F728AA85}"/>
                </a:ext>
              </a:extLst>
            </p:cNvPr>
            <p:cNvSpPr/>
            <p:nvPr/>
          </p:nvSpPr>
          <p:spPr bwMode="auto">
            <a:xfrm>
              <a:off x="0" y="0"/>
              <a:ext cx="127" cy="163"/>
            </a:xfrm>
            <a:custGeom>
              <a:avLst/>
              <a:gdLst>
                <a:gd name="T0" fmla="*/ 28 w 124"/>
                <a:gd name="T1" fmla="*/ 146 h 159"/>
                <a:gd name="T2" fmla="*/ 14 w 124"/>
                <a:gd name="T3" fmla="*/ 146 h 159"/>
                <a:gd name="T4" fmla="*/ 14 w 124"/>
                <a:gd name="T5" fmla="*/ 13 h 159"/>
                <a:gd name="T6" fmla="*/ 117 w 124"/>
                <a:gd name="T7" fmla="*/ 13 h 159"/>
                <a:gd name="T8" fmla="*/ 124 w 124"/>
                <a:gd name="T9" fmla="*/ 7 h 159"/>
                <a:gd name="T10" fmla="*/ 117 w 124"/>
                <a:gd name="T11" fmla="*/ 0 h 159"/>
                <a:gd name="T12" fmla="*/ 7 w 124"/>
                <a:gd name="T13" fmla="*/ 0 h 159"/>
                <a:gd name="T14" fmla="*/ 0 w 124"/>
                <a:gd name="T15" fmla="*/ 7 h 159"/>
                <a:gd name="T16" fmla="*/ 0 w 124"/>
                <a:gd name="T17" fmla="*/ 152 h 159"/>
                <a:gd name="T18" fmla="*/ 7 w 124"/>
                <a:gd name="T19" fmla="*/ 159 h 159"/>
                <a:gd name="T20" fmla="*/ 28 w 124"/>
                <a:gd name="T21" fmla="*/ 159 h 159"/>
                <a:gd name="T22" fmla="*/ 35 w 124"/>
                <a:gd name="T23" fmla="*/ 152 h 159"/>
                <a:gd name="T24" fmla="*/ 28 w 124"/>
                <a:gd name="T25" fmla="*/ 14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59">
                  <a:moveTo>
                    <a:pt x="28" y="146"/>
                  </a:moveTo>
                  <a:cubicBezTo>
                    <a:pt x="14" y="146"/>
                    <a:pt x="14" y="146"/>
                    <a:pt x="14" y="146"/>
                  </a:cubicBezTo>
                  <a:cubicBezTo>
                    <a:pt x="14" y="13"/>
                    <a:pt x="14" y="13"/>
                    <a:pt x="14" y="13"/>
                  </a:cubicBezTo>
                  <a:cubicBezTo>
                    <a:pt x="117" y="13"/>
                    <a:pt x="117" y="13"/>
                    <a:pt x="117" y="13"/>
                  </a:cubicBezTo>
                  <a:cubicBezTo>
                    <a:pt x="121" y="13"/>
                    <a:pt x="124" y="10"/>
                    <a:pt x="124" y="7"/>
                  </a:cubicBezTo>
                  <a:cubicBezTo>
                    <a:pt x="124" y="3"/>
                    <a:pt x="121" y="0"/>
                    <a:pt x="117" y="0"/>
                  </a:cubicBezTo>
                  <a:cubicBezTo>
                    <a:pt x="7" y="0"/>
                    <a:pt x="7" y="0"/>
                    <a:pt x="7" y="0"/>
                  </a:cubicBezTo>
                  <a:cubicBezTo>
                    <a:pt x="3" y="0"/>
                    <a:pt x="0" y="3"/>
                    <a:pt x="0" y="7"/>
                  </a:cubicBezTo>
                  <a:cubicBezTo>
                    <a:pt x="0" y="152"/>
                    <a:pt x="0" y="152"/>
                    <a:pt x="0" y="152"/>
                  </a:cubicBezTo>
                  <a:cubicBezTo>
                    <a:pt x="0" y="156"/>
                    <a:pt x="3" y="159"/>
                    <a:pt x="7" y="159"/>
                  </a:cubicBezTo>
                  <a:cubicBezTo>
                    <a:pt x="28" y="159"/>
                    <a:pt x="28" y="159"/>
                    <a:pt x="28" y="159"/>
                  </a:cubicBezTo>
                  <a:cubicBezTo>
                    <a:pt x="31" y="159"/>
                    <a:pt x="35" y="156"/>
                    <a:pt x="35" y="152"/>
                  </a:cubicBezTo>
                  <a:cubicBezTo>
                    <a:pt x="35" y="149"/>
                    <a:pt x="31" y="146"/>
                    <a:pt x="28" y="146"/>
                  </a:cubicBezTo>
                </a:path>
              </a:pathLst>
            </a:custGeom>
            <a:grpFill/>
            <a:ln w="9525">
              <a:solidFill>
                <a:schemeClr val="bg1"/>
              </a:solidFill>
              <a:round/>
            </a:ln>
          </p:spPr>
          <p:txBody>
            <a:bodyPr/>
            <a:lstStyle/>
            <a:p>
              <a:endParaRPr lang="zh-CN" altLang="en-US" sz="2400"/>
            </a:p>
          </p:txBody>
        </p:sp>
        <p:sp>
          <p:nvSpPr>
            <p:cNvPr id="69" name="Freeform 29">
              <a:extLst>
                <a:ext uri="{FF2B5EF4-FFF2-40B4-BE49-F238E27FC236}">
                  <a16:creationId xmlns:a16="http://schemas.microsoft.com/office/drawing/2014/main" id="{D445838B-01DB-4B90-B64C-201A900CF892}"/>
                </a:ext>
              </a:extLst>
            </p:cNvPr>
            <p:cNvSpPr/>
            <p:nvPr/>
          </p:nvSpPr>
          <p:spPr bwMode="auto">
            <a:xfrm>
              <a:off x="80" y="95"/>
              <a:ext cx="47" cy="68"/>
            </a:xfrm>
            <a:custGeom>
              <a:avLst/>
              <a:gdLst>
                <a:gd name="T0" fmla="*/ 39 w 46"/>
                <a:gd name="T1" fmla="*/ 0 h 66"/>
                <a:gd name="T2" fmla="*/ 32 w 46"/>
                <a:gd name="T3" fmla="*/ 7 h 66"/>
                <a:gd name="T4" fmla="*/ 32 w 46"/>
                <a:gd name="T5" fmla="*/ 53 h 66"/>
                <a:gd name="T6" fmla="*/ 7 w 46"/>
                <a:gd name="T7" fmla="*/ 53 h 66"/>
                <a:gd name="T8" fmla="*/ 0 w 46"/>
                <a:gd name="T9" fmla="*/ 59 h 66"/>
                <a:gd name="T10" fmla="*/ 7 w 46"/>
                <a:gd name="T11" fmla="*/ 66 h 66"/>
                <a:gd name="T12" fmla="*/ 39 w 46"/>
                <a:gd name="T13" fmla="*/ 66 h 66"/>
                <a:gd name="T14" fmla="*/ 44 w 46"/>
                <a:gd name="T15" fmla="*/ 64 h 66"/>
                <a:gd name="T16" fmla="*/ 46 w 46"/>
                <a:gd name="T17" fmla="*/ 59 h 66"/>
                <a:gd name="T18" fmla="*/ 46 w 46"/>
                <a:gd name="T19" fmla="*/ 7 h 66"/>
                <a:gd name="T20" fmla="*/ 39 w 46"/>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66">
                  <a:moveTo>
                    <a:pt x="39" y="0"/>
                  </a:moveTo>
                  <a:cubicBezTo>
                    <a:pt x="35" y="0"/>
                    <a:pt x="32" y="3"/>
                    <a:pt x="32" y="7"/>
                  </a:cubicBezTo>
                  <a:cubicBezTo>
                    <a:pt x="32" y="53"/>
                    <a:pt x="32" y="53"/>
                    <a:pt x="32" y="53"/>
                  </a:cubicBezTo>
                  <a:cubicBezTo>
                    <a:pt x="7" y="53"/>
                    <a:pt x="7" y="53"/>
                    <a:pt x="7" y="53"/>
                  </a:cubicBezTo>
                  <a:cubicBezTo>
                    <a:pt x="3" y="53"/>
                    <a:pt x="0" y="56"/>
                    <a:pt x="0" y="59"/>
                  </a:cubicBezTo>
                  <a:cubicBezTo>
                    <a:pt x="0" y="63"/>
                    <a:pt x="3" y="66"/>
                    <a:pt x="7" y="66"/>
                  </a:cubicBezTo>
                  <a:cubicBezTo>
                    <a:pt x="39" y="66"/>
                    <a:pt x="39" y="66"/>
                    <a:pt x="39" y="66"/>
                  </a:cubicBezTo>
                  <a:cubicBezTo>
                    <a:pt x="41" y="66"/>
                    <a:pt x="43" y="66"/>
                    <a:pt x="44" y="64"/>
                  </a:cubicBezTo>
                  <a:cubicBezTo>
                    <a:pt x="45" y="63"/>
                    <a:pt x="46" y="61"/>
                    <a:pt x="46" y="59"/>
                  </a:cubicBezTo>
                  <a:cubicBezTo>
                    <a:pt x="46" y="7"/>
                    <a:pt x="46" y="7"/>
                    <a:pt x="46" y="7"/>
                  </a:cubicBezTo>
                  <a:cubicBezTo>
                    <a:pt x="46" y="3"/>
                    <a:pt x="43" y="0"/>
                    <a:pt x="39" y="0"/>
                  </a:cubicBezTo>
                </a:path>
              </a:pathLst>
            </a:custGeom>
            <a:grpFill/>
            <a:ln w="9525">
              <a:solidFill>
                <a:schemeClr val="bg1"/>
              </a:solidFill>
              <a:round/>
            </a:ln>
          </p:spPr>
          <p:txBody>
            <a:bodyPr/>
            <a:lstStyle/>
            <a:p>
              <a:endParaRPr lang="zh-CN" altLang="en-US" sz="2400"/>
            </a:p>
          </p:txBody>
        </p:sp>
        <p:sp>
          <p:nvSpPr>
            <p:cNvPr id="70" name="Freeform 30">
              <a:extLst>
                <a:ext uri="{FF2B5EF4-FFF2-40B4-BE49-F238E27FC236}">
                  <a16:creationId xmlns:a16="http://schemas.microsoft.com/office/drawing/2014/main" id="{82677D1F-CD82-4FF6-80B8-BAA7CC11C967}"/>
                </a:ext>
              </a:extLst>
            </p:cNvPr>
            <p:cNvSpPr>
              <a:spLocks noEditPoints="1"/>
            </p:cNvSpPr>
            <p:nvPr/>
          </p:nvSpPr>
          <p:spPr bwMode="auto">
            <a:xfrm>
              <a:off x="46" y="34"/>
              <a:ext cx="79" cy="114"/>
            </a:xfrm>
            <a:custGeom>
              <a:avLst/>
              <a:gdLst>
                <a:gd name="T0" fmla="*/ 68 w 78"/>
                <a:gd name="T1" fmla="*/ 2 h 112"/>
                <a:gd name="T2" fmla="*/ 60 w 78"/>
                <a:gd name="T3" fmla="*/ 0 h 112"/>
                <a:gd name="T4" fmla="*/ 46 w 78"/>
                <a:gd name="T5" fmla="*/ 8 h 112"/>
                <a:gd name="T6" fmla="*/ 1 w 78"/>
                <a:gd name="T7" fmla="*/ 85 h 112"/>
                <a:gd name="T8" fmla="*/ 0 w 78"/>
                <a:gd name="T9" fmla="*/ 88 h 112"/>
                <a:gd name="T10" fmla="*/ 1 w 78"/>
                <a:gd name="T11" fmla="*/ 106 h 112"/>
                <a:gd name="T12" fmla="*/ 4 w 78"/>
                <a:gd name="T13" fmla="*/ 112 h 112"/>
                <a:gd name="T14" fmla="*/ 8 w 78"/>
                <a:gd name="T15" fmla="*/ 112 h 112"/>
                <a:gd name="T16" fmla="*/ 11 w 78"/>
                <a:gd name="T17" fmla="*/ 112 h 112"/>
                <a:gd name="T18" fmla="*/ 27 w 78"/>
                <a:gd name="T19" fmla="*/ 103 h 112"/>
                <a:gd name="T20" fmla="*/ 29 w 78"/>
                <a:gd name="T21" fmla="*/ 101 h 112"/>
                <a:gd name="T22" fmla="*/ 74 w 78"/>
                <a:gd name="T23" fmla="*/ 24 h 112"/>
                <a:gd name="T24" fmla="*/ 68 w 78"/>
                <a:gd name="T25" fmla="*/ 2 h 112"/>
                <a:gd name="T26" fmla="*/ 62 w 78"/>
                <a:gd name="T27" fmla="*/ 17 h 112"/>
                <a:gd name="T28" fmla="*/ 18 w 78"/>
                <a:gd name="T29" fmla="*/ 92 h 112"/>
                <a:gd name="T30" fmla="*/ 14 w 78"/>
                <a:gd name="T31" fmla="*/ 94 h 112"/>
                <a:gd name="T32" fmla="*/ 14 w 78"/>
                <a:gd name="T33" fmla="*/ 90 h 112"/>
                <a:gd name="T34" fmla="*/ 57 w 78"/>
                <a:gd name="T35" fmla="*/ 15 h 112"/>
                <a:gd name="T36" fmla="*/ 61 w 78"/>
                <a:gd name="T37" fmla="*/ 14 h 112"/>
                <a:gd name="T38" fmla="*/ 62 w 78"/>
                <a:gd name="T39" fmla="*/ 1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8" h="112">
                  <a:moveTo>
                    <a:pt x="68" y="2"/>
                  </a:moveTo>
                  <a:cubicBezTo>
                    <a:pt x="65" y="1"/>
                    <a:pt x="62" y="0"/>
                    <a:pt x="60" y="0"/>
                  </a:cubicBezTo>
                  <a:cubicBezTo>
                    <a:pt x="54" y="0"/>
                    <a:pt x="48" y="3"/>
                    <a:pt x="46" y="8"/>
                  </a:cubicBezTo>
                  <a:cubicBezTo>
                    <a:pt x="1" y="85"/>
                    <a:pt x="1" y="85"/>
                    <a:pt x="1" y="85"/>
                  </a:cubicBezTo>
                  <a:cubicBezTo>
                    <a:pt x="1" y="86"/>
                    <a:pt x="0" y="87"/>
                    <a:pt x="0" y="88"/>
                  </a:cubicBezTo>
                  <a:cubicBezTo>
                    <a:pt x="1" y="106"/>
                    <a:pt x="1" y="106"/>
                    <a:pt x="1" y="106"/>
                  </a:cubicBezTo>
                  <a:cubicBezTo>
                    <a:pt x="1" y="108"/>
                    <a:pt x="2" y="110"/>
                    <a:pt x="4" y="112"/>
                  </a:cubicBezTo>
                  <a:cubicBezTo>
                    <a:pt x="5" y="112"/>
                    <a:pt x="7" y="112"/>
                    <a:pt x="8" y="112"/>
                  </a:cubicBezTo>
                  <a:cubicBezTo>
                    <a:pt x="9" y="112"/>
                    <a:pt x="10" y="112"/>
                    <a:pt x="11" y="112"/>
                  </a:cubicBezTo>
                  <a:cubicBezTo>
                    <a:pt x="27" y="103"/>
                    <a:pt x="27" y="103"/>
                    <a:pt x="27" y="103"/>
                  </a:cubicBezTo>
                  <a:cubicBezTo>
                    <a:pt x="28" y="103"/>
                    <a:pt x="29" y="102"/>
                    <a:pt x="29" y="101"/>
                  </a:cubicBezTo>
                  <a:cubicBezTo>
                    <a:pt x="74" y="24"/>
                    <a:pt x="74" y="24"/>
                    <a:pt x="74" y="24"/>
                  </a:cubicBezTo>
                  <a:cubicBezTo>
                    <a:pt x="78" y="16"/>
                    <a:pt x="75" y="7"/>
                    <a:pt x="68" y="2"/>
                  </a:cubicBezTo>
                  <a:moveTo>
                    <a:pt x="62" y="17"/>
                  </a:moveTo>
                  <a:cubicBezTo>
                    <a:pt x="18" y="92"/>
                    <a:pt x="18" y="92"/>
                    <a:pt x="18" y="92"/>
                  </a:cubicBezTo>
                  <a:cubicBezTo>
                    <a:pt x="14" y="94"/>
                    <a:pt x="14" y="94"/>
                    <a:pt x="14" y="94"/>
                  </a:cubicBezTo>
                  <a:cubicBezTo>
                    <a:pt x="14" y="90"/>
                    <a:pt x="14" y="90"/>
                    <a:pt x="14" y="90"/>
                  </a:cubicBezTo>
                  <a:cubicBezTo>
                    <a:pt x="57" y="15"/>
                    <a:pt x="57" y="15"/>
                    <a:pt x="57" y="15"/>
                  </a:cubicBezTo>
                  <a:cubicBezTo>
                    <a:pt x="58" y="14"/>
                    <a:pt x="60" y="13"/>
                    <a:pt x="61" y="14"/>
                  </a:cubicBezTo>
                  <a:cubicBezTo>
                    <a:pt x="62" y="15"/>
                    <a:pt x="62" y="16"/>
                    <a:pt x="62" y="17"/>
                  </a:cubicBezTo>
                </a:path>
              </a:pathLst>
            </a:custGeom>
            <a:grpFill/>
            <a:ln w="9525">
              <a:solidFill>
                <a:schemeClr val="bg1"/>
              </a:solidFill>
              <a:round/>
            </a:ln>
          </p:spPr>
          <p:txBody>
            <a:bodyPr/>
            <a:lstStyle/>
            <a:p>
              <a:endParaRPr lang="zh-CN" altLang="en-US" sz="2400"/>
            </a:p>
          </p:txBody>
        </p:sp>
        <p:sp>
          <p:nvSpPr>
            <p:cNvPr id="71" name="Freeform 31">
              <a:extLst>
                <a:ext uri="{FF2B5EF4-FFF2-40B4-BE49-F238E27FC236}">
                  <a16:creationId xmlns:a16="http://schemas.microsoft.com/office/drawing/2014/main" id="{C416EA9C-12DC-4BE0-9862-6997987CD35F}"/>
                </a:ext>
              </a:extLst>
            </p:cNvPr>
            <p:cNvSpPr/>
            <p:nvPr/>
          </p:nvSpPr>
          <p:spPr bwMode="auto">
            <a:xfrm>
              <a:off x="24" y="46"/>
              <a:ext cx="49" cy="14"/>
            </a:xfrm>
            <a:custGeom>
              <a:avLst/>
              <a:gdLst>
                <a:gd name="T0" fmla="*/ 48 w 48"/>
                <a:gd name="T1" fmla="*/ 7 h 14"/>
                <a:gd name="T2" fmla="*/ 42 w 48"/>
                <a:gd name="T3" fmla="*/ 0 h 14"/>
                <a:gd name="T4" fmla="*/ 7 w 48"/>
                <a:gd name="T5" fmla="*/ 0 h 14"/>
                <a:gd name="T6" fmla="*/ 0 w 48"/>
                <a:gd name="T7" fmla="*/ 7 h 14"/>
                <a:gd name="T8" fmla="*/ 7 w 48"/>
                <a:gd name="T9" fmla="*/ 14 h 14"/>
                <a:gd name="T10" fmla="*/ 42 w 48"/>
                <a:gd name="T11" fmla="*/ 14 h 14"/>
                <a:gd name="T12" fmla="*/ 48 w 48"/>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8" y="7"/>
                  </a:moveTo>
                  <a:cubicBezTo>
                    <a:pt x="48" y="3"/>
                    <a:pt x="45" y="0"/>
                    <a:pt x="42" y="0"/>
                  </a:cubicBezTo>
                  <a:cubicBezTo>
                    <a:pt x="7" y="0"/>
                    <a:pt x="7" y="0"/>
                    <a:pt x="7" y="0"/>
                  </a:cubicBezTo>
                  <a:cubicBezTo>
                    <a:pt x="3" y="0"/>
                    <a:pt x="0" y="3"/>
                    <a:pt x="0" y="7"/>
                  </a:cubicBezTo>
                  <a:cubicBezTo>
                    <a:pt x="0" y="11"/>
                    <a:pt x="3" y="14"/>
                    <a:pt x="7" y="14"/>
                  </a:cubicBezTo>
                  <a:cubicBezTo>
                    <a:pt x="42" y="14"/>
                    <a:pt x="42" y="14"/>
                    <a:pt x="42" y="14"/>
                  </a:cubicBezTo>
                  <a:cubicBezTo>
                    <a:pt x="45" y="14"/>
                    <a:pt x="48" y="11"/>
                    <a:pt x="48" y="7"/>
                  </a:cubicBezTo>
                </a:path>
              </a:pathLst>
            </a:custGeom>
            <a:grpFill/>
            <a:ln w="9525">
              <a:solidFill>
                <a:schemeClr val="bg1"/>
              </a:solidFill>
              <a:round/>
            </a:ln>
          </p:spPr>
          <p:txBody>
            <a:bodyPr/>
            <a:lstStyle/>
            <a:p>
              <a:endParaRPr lang="zh-CN" altLang="en-US" sz="2400"/>
            </a:p>
          </p:txBody>
        </p:sp>
        <p:sp>
          <p:nvSpPr>
            <p:cNvPr id="72" name="Freeform 32">
              <a:extLst>
                <a:ext uri="{FF2B5EF4-FFF2-40B4-BE49-F238E27FC236}">
                  <a16:creationId xmlns:a16="http://schemas.microsoft.com/office/drawing/2014/main" id="{73E57587-9846-4AA6-B998-862562AECF9F}"/>
                </a:ext>
              </a:extLst>
            </p:cNvPr>
            <p:cNvSpPr/>
            <p:nvPr/>
          </p:nvSpPr>
          <p:spPr bwMode="auto">
            <a:xfrm>
              <a:off x="24" y="73"/>
              <a:ext cx="32" cy="15"/>
            </a:xfrm>
            <a:custGeom>
              <a:avLst/>
              <a:gdLst>
                <a:gd name="T0" fmla="*/ 7 w 31"/>
                <a:gd name="T1" fmla="*/ 0 h 14"/>
                <a:gd name="T2" fmla="*/ 0 w 31"/>
                <a:gd name="T3" fmla="*/ 7 h 14"/>
                <a:gd name="T4" fmla="*/ 7 w 31"/>
                <a:gd name="T5" fmla="*/ 14 h 14"/>
                <a:gd name="T6" fmla="*/ 24 w 31"/>
                <a:gd name="T7" fmla="*/ 14 h 14"/>
                <a:gd name="T8" fmla="*/ 31 w 31"/>
                <a:gd name="T9" fmla="*/ 7 h 14"/>
                <a:gd name="T10" fmla="*/ 24 w 31"/>
                <a:gd name="T11" fmla="*/ 0 h 14"/>
                <a:gd name="T12" fmla="*/ 7 w 3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1" h="14">
                  <a:moveTo>
                    <a:pt x="7" y="0"/>
                  </a:moveTo>
                  <a:cubicBezTo>
                    <a:pt x="3" y="0"/>
                    <a:pt x="0" y="3"/>
                    <a:pt x="0" y="7"/>
                  </a:cubicBezTo>
                  <a:cubicBezTo>
                    <a:pt x="0" y="11"/>
                    <a:pt x="3" y="14"/>
                    <a:pt x="7" y="14"/>
                  </a:cubicBezTo>
                  <a:cubicBezTo>
                    <a:pt x="24" y="14"/>
                    <a:pt x="24" y="14"/>
                    <a:pt x="24" y="14"/>
                  </a:cubicBezTo>
                  <a:cubicBezTo>
                    <a:pt x="28" y="14"/>
                    <a:pt x="31" y="11"/>
                    <a:pt x="31" y="7"/>
                  </a:cubicBezTo>
                  <a:cubicBezTo>
                    <a:pt x="31" y="3"/>
                    <a:pt x="28" y="0"/>
                    <a:pt x="24" y="0"/>
                  </a:cubicBezTo>
                  <a:lnTo>
                    <a:pt x="7" y="0"/>
                  </a:lnTo>
                  <a:close/>
                </a:path>
              </a:pathLst>
            </a:custGeom>
            <a:grpFill/>
            <a:ln w="9525">
              <a:solidFill>
                <a:schemeClr val="bg1"/>
              </a:solidFill>
              <a:round/>
            </a:ln>
          </p:spPr>
          <p:txBody>
            <a:bodyPr/>
            <a:lstStyle/>
            <a:p>
              <a:endParaRPr lang="zh-CN" altLang="en-US" sz="2400"/>
            </a:p>
          </p:txBody>
        </p:sp>
      </p:grpSp>
      <p:sp>
        <p:nvSpPr>
          <p:cNvPr id="73" name="Line 45">
            <a:extLst>
              <a:ext uri="{FF2B5EF4-FFF2-40B4-BE49-F238E27FC236}">
                <a16:creationId xmlns:a16="http://schemas.microsoft.com/office/drawing/2014/main" id="{3EDA95EB-5EA1-4062-91F8-BFF79B2B4A71}"/>
              </a:ext>
            </a:extLst>
          </p:cNvPr>
          <p:cNvSpPr>
            <a:spLocks noChangeShapeType="1"/>
          </p:cNvSpPr>
          <p:nvPr/>
        </p:nvSpPr>
        <p:spPr bwMode="auto">
          <a:xfrm>
            <a:off x="9101964" y="3288109"/>
            <a:ext cx="0" cy="1824567"/>
          </a:xfrm>
          <a:prstGeom prst="line">
            <a:avLst/>
          </a:prstGeom>
          <a:noFill/>
          <a:ln w="6350" cmpd="sng">
            <a:solidFill>
              <a:schemeClr val="bg1">
                <a:lumMod val="65000"/>
              </a:schemeClr>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74" name="文本框1">
            <a:extLst>
              <a:ext uri="{FF2B5EF4-FFF2-40B4-BE49-F238E27FC236}">
                <a16:creationId xmlns:a16="http://schemas.microsoft.com/office/drawing/2014/main" id="{19426E8D-2FF1-4BDF-B176-20A0A0C3838F}"/>
              </a:ext>
            </a:extLst>
          </p:cNvPr>
          <p:cNvSpPr txBox="1"/>
          <p:nvPr/>
        </p:nvSpPr>
        <p:spPr>
          <a:xfrm>
            <a:off x="7451968" y="4061147"/>
            <a:ext cx="800219"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rgbClr val="7188A8"/>
                </a:solidFill>
                <a:latin typeface="思源黑体 CN Bold" panose="020B0800000000000000" pitchFamily="34" charset="-122"/>
                <a:ea typeface="思源黑体 CN Bold" panose="020B0800000000000000" pitchFamily="34" charset="-122"/>
              </a:rPr>
              <a:t>童子涵</a:t>
            </a:r>
            <a:endParaRPr kumimoji="0" lang="id-ID" sz="1600" b="1" i="0" u="none" strike="noStrike" kern="1200" cap="none" spc="0" normalizeH="0" baseline="0" noProof="0" dirty="0">
              <a:ln>
                <a:noFill/>
              </a:ln>
              <a:solidFill>
                <a:srgbClr val="7188A8"/>
              </a:solidFill>
              <a:effectLst/>
              <a:uLnTx/>
              <a:uFillTx/>
              <a:latin typeface="思源黑体 CN Bold" panose="020B0800000000000000" pitchFamily="34" charset="-122"/>
              <a:ea typeface="思源黑体 CN Bold" panose="020B0800000000000000" pitchFamily="34" charset="-122"/>
              <a:cs typeface="+mn-cs"/>
            </a:endParaRPr>
          </a:p>
        </p:txBody>
      </p:sp>
      <p:sp>
        <p:nvSpPr>
          <p:cNvPr id="75" name="文本框2">
            <a:extLst>
              <a:ext uri="{FF2B5EF4-FFF2-40B4-BE49-F238E27FC236}">
                <a16:creationId xmlns:a16="http://schemas.microsoft.com/office/drawing/2014/main" id="{8C75BC03-D51B-4FE2-9040-0E5B004F625D}"/>
              </a:ext>
            </a:extLst>
          </p:cNvPr>
          <p:cNvSpPr/>
          <p:nvPr/>
        </p:nvSpPr>
        <p:spPr>
          <a:xfrm>
            <a:off x="6707630" y="4284949"/>
            <a:ext cx="2288884" cy="570284"/>
          </a:xfrm>
          <a:prstGeom prst="rect">
            <a:avLst/>
          </a:prstGeom>
        </p:spPr>
        <p:txBody>
          <a:bodyPr wrap="square">
            <a:spAutoFit/>
          </a:bodyPr>
          <a:lstStyle/>
          <a:p>
            <a:pPr algn="ctr">
              <a:lnSpc>
                <a:spcPct val="150000"/>
              </a:lnSpc>
              <a:spcBef>
                <a:spcPts val="2950"/>
              </a:spcBef>
              <a:defRPr/>
            </a:pPr>
            <a:r>
              <a:rPr lang="zh-CN" altLang="en-US" sz="1100" dirty="0">
                <a:solidFill>
                  <a:srgbClr val="7F7F7F"/>
                </a:solidFill>
                <a:latin typeface="思源黑体 CN Regular" panose="020B0500000000000000" pitchFamily="34" charset="-122"/>
                <a:ea typeface="思源黑体 CN Regular" panose="020B0500000000000000" pitchFamily="34" charset="-122"/>
                <a:cs typeface="+mn-ea"/>
                <a:sym typeface="+mn-lt"/>
              </a:rPr>
              <a:t>非</a:t>
            </a:r>
            <a:r>
              <a:rPr kumimoji="0" lang="zh-CN" altLang="en-US" sz="1100" b="0" i="0" u="none" strike="noStrike" kern="1200" cap="none" spc="0" normalizeH="0" baseline="0" noProof="0" dirty="0">
                <a:ln>
                  <a:noFill/>
                </a:ln>
                <a:solidFill>
                  <a:srgbClr val="7F7F7F"/>
                </a:solidFill>
                <a:effectLst/>
                <a:uLnTx/>
                <a:uFillTx/>
                <a:latin typeface="思源黑体 CN Regular" panose="020B0500000000000000" pitchFamily="34" charset="-122"/>
                <a:ea typeface="思源黑体 CN Regular" panose="020B0500000000000000" pitchFamily="34" charset="-122"/>
                <a:cs typeface="+mn-ea"/>
                <a:sym typeface="+mn-lt"/>
              </a:rPr>
              <a:t>手游</a:t>
            </a:r>
            <a:r>
              <a:rPr lang="zh-CN" altLang="en-US" sz="1100" dirty="0">
                <a:solidFill>
                  <a:srgbClr val="7F7F7F"/>
                </a:solidFill>
                <a:latin typeface="思源黑体 CN Regular" panose="020B0500000000000000" pitchFamily="34" charset="-122"/>
                <a:ea typeface="思源黑体 CN Regular" panose="020B0500000000000000" pitchFamily="34" charset="-122"/>
                <a:cs typeface="+mn-ea"/>
                <a:sym typeface="+mn-lt"/>
              </a:rPr>
              <a:t>爱好，但是爱好电脑游戏，最近正在玩</a:t>
            </a:r>
            <a:r>
              <a:rPr lang="en-US" altLang="zh-CN" sz="1100" dirty="0">
                <a:solidFill>
                  <a:srgbClr val="7F7F7F"/>
                </a:solidFill>
                <a:latin typeface="思源黑体 CN Regular" panose="020B0500000000000000" pitchFamily="34" charset="-122"/>
                <a:ea typeface="思源黑体 CN Regular" panose="020B0500000000000000" pitchFamily="34" charset="-122"/>
                <a:cs typeface="+mn-ea"/>
                <a:sym typeface="+mn-lt"/>
              </a:rPr>
              <a:t>NBA2K</a:t>
            </a:r>
            <a:r>
              <a:rPr lang="zh-CN" altLang="en-US" sz="1100" dirty="0">
                <a:solidFill>
                  <a:srgbClr val="7F7F7F"/>
                </a:solidFill>
                <a:latin typeface="思源黑体 CN Regular" panose="020B0500000000000000" pitchFamily="34" charset="-122"/>
                <a:ea typeface="思源黑体 CN Regular" panose="020B0500000000000000" pitchFamily="34" charset="-122"/>
                <a:cs typeface="+mn-ea"/>
                <a:sym typeface="+mn-lt"/>
              </a:rPr>
              <a:t>和反恐精英</a:t>
            </a:r>
            <a:endParaRPr lang="en-US" altLang="en-US" sz="1100" dirty="0">
              <a:solidFill>
                <a:srgbClr val="7F7F7F"/>
              </a:solidFill>
              <a:latin typeface="思源黑体 CN Regular" panose="020B0500000000000000" pitchFamily="34" charset="-122"/>
              <a:ea typeface="思源黑体 CN Regular" panose="020B0500000000000000" pitchFamily="34" charset="-122"/>
              <a:sym typeface="+mn-lt"/>
            </a:endParaRPr>
          </a:p>
        </p:txBody>
      </p:sp>
      <p:sp>
        <p:nvSpPr>
          <p:cNvPr id="76" name="文本框1">
            <a:extLst>
              <a:ext uri="{FF2B5EF4-FFF2-40B4-BE49-F238E27FC236}">
                <a16:creationId xmlns:a16="http://schemas.microsoft.com/office/drawing/2014/main" id="{EF331A43-FF47-4239-850B-9047C92313FA}"/>
              </a:ext>
            </a:extLst>
          </p:cNvPr>
          <p:cNvSpPr txBox="1"/>
          <p:nvPr/>
        </p:nvSpPr>
        <p:spPr>
          <a:xfrm>
            <a:off x="9849155" y="4061147"/>
            <a:ext cx="100540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rgbClr val="7188A8"/>
                </a:solidFill>
                <a:latin typeface="思源黑体 CN Bold" panose="020B0800000000000000" pitchFamily="34" charset="-122"/>
                <a:ea typeface="思源黑体 CN Bold" panose="020B0800000000000000" pitchFamily="34" charset="-122"/>
              </a:rPr>
              <a:t>杨枨老师</a:t>
            </a:r>
            <a:endParaRPr kumimoji="0" lang="id-ID" sz="1600" b="1" i="0" u="none" strike="noStrike" kern="1200" cap="none" spc="0" normalizeH="0" baseline="0" noProof="0" dirty="0">
              <a:ln>
                <a:noFill/>
              </a:ln>
              <a:solidFill>
                <a:srgbClr val="7188A8"/>
              </a:solidFill>
              <a:effectLst/>
              <a:uLnTx/>
              <a:uFillTx/>
              <a:latin typeface="思源黑体 CN Bold" panose="020B0800000000000000" pitchFamily="34" charset="-122"/>
              <a:ea typeface="思源黑体 CN Bold" panose="020B0800000000000000" pitchFamily="34" charset="-122"/>
              <a:cs typeface="+mn-cs"/>
            </a:endParaRPr>
          </a:p>
        </p:txBody>
      </p:sp>
      <p:sp>
        <p:nvSpPr>
          <p:cNvPr id="77" name="文本框2">
            <a:extLst>
              <a:ext uri="{FF2B5EF4-FFF2-40B4-BE49-F238E27FC236}">
                <a16:creationId xmlns:a16="http://schemas.microsoft.com/office/drawing/2014/main" id="{E1CB23D7-AAB0-4652-8536-B8DB4874D528}"/>
              </a:ext>
            </a:extLst>
          </p:cNvPr>
          <p:cNvSpPr/>
          <p:nvPr/>
        </p:nvSpPr>
        <p:spPr>
          <a:xfrm>
            <a:off x="9207412" y="4284949"/>
            <a:ext cx="2288884" cy="316369"/>
          </a:xfrm>
          <a:prstGeom prst="rect">
            <a:avLst/>
          </a:prstGeom>
        </p:spPr>
        <p:txBody>
          <a:bodyPr wrap="square">
            <a:spAutoFit/>
          </a:bodyPr>
          <a:lstStyle/>
          <a:p>
            <a:pPr algn="ctr">
              <a:lnSpc>
                <a:spcPct val="150000"/>
              </a:lnSpc>
              <a:spcBef>
                <a:spcPts val="2950"/>
              </a:spcBef>
              <a:defRPr/>
            </a:pPr>
            <a:r>
              <a:rPr lang="zh-CN" altLang="en-US" sz="1100" dirty="0">
                <a:solidFill>
                  <a:srgbClr val="7F7F7F"/>
                </a:solidFill>
                <a:latin typeface="思源黑体 CN Regular" panose="020B0500000000000000" pitchFamily="34" charset="-122"/>
                <a:ea typeface="思源黑体 CN Regular" panose="020B0500000000000000" pitchFamily="34" charset="-122"/>
                <a:sym typeface="+mn-lt"/>
              </a:rPr>
              <a:t>项目的最终用户</a:t>
            </a:r>
            <a:endParaRPr lang="en-US" altLang="en-US" sz="1100" dirty="0">
              <a:solidFill>
                <a:srgbClr val="7F7F7F"/>
              </a:solidFill>
              <a:latin typeface="思源黑体 CN Regular" panose="020B0500000000000000" pitchFamily="34" charset="-122"/>
              <a:ea typeface="思源黑体 CN Regular" panose="020B0500000000000000" pitchFamily="34" charset="-122"/>
              <a:sym typeface="+mn-lt"/>
            </a:endParaRPr>
          </a:p>
        </p:txBody>
      </p:sp>
    </p:spTree>
    <p:extLst>
      <p:ext uri="{BB962C8B-B14F-4D97-AF65-F5344CB8AC3E}">
        <p14:creationId xmlns:p14="http://schemas.microsoft.com/office/powerpoint/2010/main" val="59658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373391"/>
            <a:ext cx="4231005" cy="769441"/>
            <a:chOff x="334963" y="373391"/>
            <a:chExt cx="4231005" cy="769441"/>
          </a:xfrm>
        </p:grpSpPr>
        <p:sp>
          <p:nvSpPr>
            <p:cNvPr id="5" name="文本框 4"/>
            <p:cNvSpPr txBox="1"/>
            <p:nvPr/>
          </p:nvSpPr>
          <p:spPr>
            <a:xfrm>
              <a:off x="804863" y="373391"/>
              <a:ext cx="3761105" cy="769441"/>
            </a:xfrm>
            <a:prstGeom prst="rect">
              <a:avLst/>
            </a:prstGeom>
            <a:noFill/>
          </p:spPr>
          <p:txBody>
            <a:bodyPr wrap="square" rtlCol="0">
              <a:spAutoFit/>
            </a:bodyPr>
            <a:lstStyle/>
            <a:p>
              <a:r>
                <a:rPr lang="zh-CN" altLang="en-US" sz="4400" b="1" dirty="0">
                  <a:solidFill>
                    <a:srgbClr val="7188A8"/>
                  </a:solidFill>
                  <a:cs typeface="+mn-ea"/>
                  <a:sym typeface="+mn-lt"/>
                </a:rPr>
                <a:t>其他用户</a:t>
              </a: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pic>
        <p:nvPicPr>
          <p:cNvPr id="3" name="图片 2">
            <a:extLst>
              <a:ext uri="{FF2B5EF4-FFF2-40B4-BE49-F238E27FC236}">
                <a16:creationId xmlns:a16="http://schemas.microsoft.com/office/drawing/2014/main" id="{CEAE8212-E357-4FD3-8386-DE66AE81C371}"/>
              </a:ext>
            </a:extLst>
          </p:cNvPr>
          <p:cNvPicPr>
            <a:picLocks noChangeAspect="1"/>
          </p:cNvPicPr>
          <p:nvPr/>
        </p:nvPicPr>
        <p:blipFill>
          <a:blip r:embed="rId2"/>
          <a:stretch>
            <a:fillRect/>
          </a:stretch>
        </p:blipFill>
        <p:spPr>
          <a:xfrm>
            <a:off x="986117" y="1380565"/>
            <a:ext cx="4671971" cy="2366682"/>
          </a:xfrm>
          <a:prstGeom prst="rect">
            <a:avLst/>
          </a:prstGeom>
        </p:spPr>
      </p:pic>
      <p:pic>
        <p:nvPicPr>
          <p:cNvPr id="6" name="图片 5">
            <a:extLst>
              <a:ext uri="{FF2B5EF4-FFF2-40B4-BE49-F238E27FC236}">
                <a16:creationId xmlns:a16="http://schemas.microsoft.com/office/drawing/2014/main" id="{973CFA72-9C83-42B9-B8C5-4A686E877990}"/>
              </a:ext>
            </a:extLst>
          </p:cNvPr>
          <p:cNvPicPr>
            <a:picLocks noChangeAspect="1"/>
          </p:cNvPicPr>
          <p:nvPr/>
        </p:nvPicPr>
        <p:blipFill>
          <a:blip r:embed="rId3"/>
          <a:stretch>
            <a:fillRect/>
          </a:stretch>
        </p:blipFill>
        <p:spPr>
          <a:xfrm>
            <a:off x="6261854" y="3254189"/>
            <a:ext cx="5239864" cy="2715932"/>
          </a:xfrm>
          <a:prstGeom prst="rect">
            <a:avLst/>
          </a:prstGeom>
        </p:spPr>
      </p:pic>
    </p:spTree>
    <p:extLst>
      <p:ext uri="{BB962C8B-B14F-4D97-AF65-F5344CB8AC3E}">
        <p14:creationId xmlns:p14="http://schemas.microsoft.com/office/powerpoint/2010/main" val="2597554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a:off x="-194553" y="0"/>
            <a:ext cx="3307404" cy="6858001"/>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r="72854"/>
          <a:stretch>
            <a:fillRect/>
          </a:stretch>
        </p:blipFill>
        <p:spPr>
          <a:xfrm rot="10800000">
            <a:off x="8884488" y="0"/>
            <a:ext cx="3307404" cy="6858001"/>
          </a:xfrm>
          <a:prstGeom prst="rect">
            <a:avLst/>
          </a:prstGeom>
        </p:spPr>
      </p:pic>
      <p:sp>
        <p:nvSpPr>
          <p:cNvPr id="8" name="椭圆 7"/>
          <p:cNvSpPr/>
          <p:nvPr/>
        </p:nvSpPr>
        <p:spPr>
          <a:xfrm>
            <a:off x="3789329" y="1122329"/>
            <a:ext cx="4613342" cy="4613342"/>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9" name="组合 8"/>
          <p:cNvGrpSpPr/>
          <p:nvPr/>
        </p:nvGrpSpPr>
        <p:grpSpPr>
          <a:xfrm>
            <a:off x="4230282" y="1901757"/>
            <a:ext cx="3731437" cy="2144743"/>
            <a:chOff x="4294963" y="2039833"/>
            <a:chExt cx="3731437" cy="2144743"/>
          </a:xfrm>
        </p:grpSpPr>
        <p:sp>
          <p:nvSpPr>
            <p:cNvPr id="10" name="矩形 9"/>
            <p:cNvSpPr/>
            <p:nvPr/>
          </p:nvSpPr>
          <p:spPr>
            <a:xfrm>
              <a:off x="4359646" y="3129424"/>
              <a:ext cx="3602071" cy="769441"/>
            </a:xfrm>
            <a:prstGeom prst="rect">
              <a:avLst/>
            </a:prstGeom>
            <a:noFill/>
          </p:spPr>
          <p:txBody>
            <a:bodyPr wrap="square" lIns="91440" tIns="45720" rIns="91440" bIns="45720">
              <a:spAutoFit/>
            </a:bodyPr>
            <a:lstStyle/>
            <a:p>
              <a:pPr lvl="0" algn="dist">
                <a:defRPr/>
              </a:pPr>
              <a:r>
                <a:rPr lang="zh-CN" altLang="en-US" sz="4400" dirty="0">
                  <a:ln w="0"/>
                  <a:solidFill>
                    <a:prstClr val="white"/>
                  </a:solidFill>
                  <a:latin typeface="思源黑体 CN Heavy" panose="020B0A00000000000000" pitchFamily="34" charset="-122"/>
                  <a:ea typeface="思源黑体 CN Heavy" panose="020B0A00000000000000" pitchFamily="34" charset="-122"/>
                </a:rPr>
                <a:t>需求说明</a:t>
              </a:r>
              <a:endParaRPr lang="zh-CN" altLang="zh-CN" sz="4400" b="1" dirty="0">
                <a:solidFill>
                  <a:srgbClr val="7188A8"/>
                </a:solidFill>
                <a:latin typeface="等线" panose="02010600030101010101" pitchFamily="2" charset="-122"/>
                <a:cs typeface="+mn-ea"/>
                <a:sym typeface="+mn-lt"/>
              </a:endParaRPr>
            </a:p>
          </p:txBody>
        </p:sp>
        <p:sp>
          <p:nvSpPr>
            <p:cNvPr id="11" name="矩形 10"/>
            <p:cNvSpPr/>
            <p:nvPr/>
          </p:nvSpPr>
          <p:spPr>
            <a:xfrm>
              <a:off x="5474881" y="2039833"/>
              <a:ext cx="1371600" cy="1200329"/>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02</a:t>
              </a:r>
              <a:endParaRPr kumimoji="0" lang="zh-CN" altLang="en-US"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sp>
          <p:nvSpPr>
            <p:cNvPr id="12" name="文本框 11"/>
            <p:cNvSpPr txBox="1"/>
            <p:nvPr/>
          </p:nvSpPr>
          <p:spPr>
            <a:xfrm>
              <a:off x="4294963" y="3816276"/>
              <a:ext cx="3731437" cy="36830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lumMod val="95000"/>
                  </a:prstClr>
                </a:solidFill>
                <a:effectLst/>
                <a:uLnTx/>
                <a:uFillTx/>
                <a:latin typeface="等线" panose="02010600030101010101" pitchFamily="2" charset="-122"/>
                <a:ea typeface="等线" panose="02010600030101010101" pitchFamily="2" charset="-122"/>
                <a:cs typeface="+mn-cs"/>
              </a:endParaRPr>
            </a:p>
          </p:txBody>
        </p:sp>
      </p:grpSp>
    </p:spTree>
    <p:extLst>
      <p:ext uri="{BB962C8B-B14F-4D97-AF65-F5344CB8AC3E}">
        <p14:creationId xmlns:p14="http://schemas.microsoft.com/office/powerpoint/2010/main" val="3370238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12"/>
          <p:cNvSpPr/>
          <p:nvPr/>
        </p:nvSpPr>
        <p:spPr>
          <a:xfrm>
            <a:off x="2185399" y="1648006"/>
            <a:ext cx="300899" cy="495300"/>
          </a:xfrm>
          <a:custGeom>
            <a:avLst/>
            <a:gdLst>
              <a:gd name="connsiteX0" fmla="*/ 139276 w 369275"/>
              <a:gd name="connsiteY0" fmla="*/ 570066 h 607851"/>
              <a:gd name="connsiteX1" fmla="*/ 156809 w 369275"/>
              <a:gd name="connsiteY1" fmla="*/ 570811 h 607851"/>
              <a:gd name="connsiteX2" fmla="*/ 212465 w 369275"/>
              <a:gd name="connsiteY2" fmla="*/ 570811 h 607851"/>
              <a:gd name="connsiteX3" fmla="*/ 229998 w 369275"/>
              <a:gd name="connsiteY3" fmla="*/ 570066 h 607851"/>
              <a:gd name="connsiteX4" fmla="*/ 230818 w 369275"/>
              <a:gd name="connsiteY4" fmla="*/ 587580 h 607851"/>
              <a:gd name="connsiteX5" fmla="*/ 184637 w 369275"/>
              <a:gd name="connsiteY5" fmla="*/ 607851 h 607851"/>
              <a:gd name="connsiteX6" fmla="*/ 138456 w 369275"/>
              <a:gd name="connsiteY6" fmla="*/ 587580 h 607851"/>
              <a:gd name="connsiteX7" fmla="*/ 139276 w 369275"/>
              <a:gd name="connsiteY7" fmla="*/ 570066 h 607851"/>
              <a:gd name="connsiteX8" fmla="*/ 273919 w 369275"/>
              <a:gd name="connsiteY8" fmla="*/ 497785 h 607851"/>
              <a:gd name="connsiteX9" fmla="*/ 288986 w 369275"/>
              <a:gd name="connsiteY9" fmla="*/ 506874 h 607851"/>
              <a:gd name="connsiteX10" fmla="*/ 279961 w 369275"/>
              <a:gd name="connsiteY10" fmla="*/ 521849 h 607851"/>
              <a:gd name="connsiteX11" fmla="*/ 95356 w 369275"/>
              <a:gd name="connsiteY11" fmla="*/ 567966 h 607851"/>
              <a:gd name="connsiteX12" fmla="*/ 80289 w 369275"/>
              <a:gd name="connsiteY12" fmla="*/ 558951 h 607851"/>
              <a:gd name="connsiteX13" fmla="*/ 89314 w 369275"/>
              <a:gd name="connsiteY13" fmla="*/ 543902 h 607851"/>
              <a:gd name="connsiteX14" fmla="*/ 273919 w 369275"/>
              <a:gd name="connsiteY14" fmla="*/ 497785 h 607851"/>
              <a:gd name="connsiteX15" fmla="*/ 273919 w 369275"/>
              <a:gd name="connsiteY15" fmla="*/ 452696 h 607851"/>
              <a:gd name="connsiteX16" fmla="*/ 288986 w 369275"/>
              <a:gd name="connsiteY16" fmla="*/ 461701 h 607851"/>
              <a:gd name="connsiteX17" fmla="*/ 279961 w 369275"/>
              <a:gd name="connsiteY17" fmla="*/ 476736 h 607851"/>
              <a:gd name="connsiteX18" fmla="*/ 95356 w 369275"/>
              <a:gd name="connsiteY18" fmla="*/ 522731 h 607851"/>
              <a:gd name="connsiteX19" fmla="*/ 80289 w 369275"/>
              <a:gd name="connsiteY19" fmla="*/ 513726 h 607851"/>
              <a:gd name="connsiteX20" fmla="*/ 89314 w 369275"/>
              <a:gd name="connsiteY20" fmla="*/ 498691 h 607851"/>
              <a:gd name="connsiteX21" fmla="*/ 273919 w 369275"/>
              <a:gd name="connsiteY21" fmla="*/ 452696 h 607851"/>
              <a:gd name="connsiteX22" fmla="*/ 184673 w 369275"/>
              <a:gd name="connsiteY22" fmla="*/ 227009 h 607851"/>
              <a:gd name="connsiteX23" fmla="*/ 198173 w 369275"/>
              <a:gd name="connsiteY23" fmla="*/ 227456 h 607851"/>
              <a:gd name="connsiteX24" fmla="*/ 211748 w 369275"/>
              <a:gd name="connsiteY24" fmla="*/ 228947 h 607851"/>
              <a:gd name="connsiteX25" fmla="*/ 225248 w 369275"/>
              <a:gd name="connsiteY25" fmla="*/ 231406 h 607851"/>
              <a:gd name="connsiteX26" fmla="*/ 238674 w 369275"/>
              <a:gd name="connsiteY26" fmla="*/ 234908 h 607851"/>
              <a:gd name="connsiteX27" fmla="*/ 242776 w 369275"/>
              <a:gd name="connsiteY27" fmla="*/ 256593 h 607851"/>
              <a:gd name="connsiteX28" fmla="*/ 241657 w 369275"/>
              <a:gd name="connsiteY28" fmla="*/ 257562 h 607851"/>
              <a:gd name="connsiteX29" fmla="*/ 240464 w 369275"/>
              <a:gd name="connsiteY29" fmla="*/ 258680 h 607851"/>
              <a:gd name="connsiteX30" fmla="*/ 239271 w 369275"/>
              <a:gd name="connsiteY30" fmla="*/ 260021 h 607851"/>
              <a:gd name="connsiteX31" fmla="*/ 238003 w 369275"/>
              <a:gd name="connsiteY31" fmla="*/ 261586 h 607851"/>
              <a:gd name="connsiteX32" fmla="*/ 236735 w 369275"/>
              <a:gd name="connsiteY32" fmla="*/ 263449 h 607851"/>
              <a:gd name="connsiteX33" fmla="*/ 235467 w 369275"/>
              <a:gd name="connsiteY33" fmla="*/ 265461 h 607851"/>
              <a:gd name="connsiteX34" fmla="*/ 234199 w 369275"/>
              <a:gd name="connsiteY34" fmla="*/ 267697 h 607851"/>
              <a:gd name="connsiteX35" fmla="*/ 233080 w 369275"/>
              <a:gd name="connsiteY35" fmla="*/ 269932 h 607851"/>
              <a:gd name="connsiteX36" fmla="*/ 231812 w 369275"/>
              <a:gd name="connsiteY36" fmla="*/ 272615 h 607851"/>
              <a:gd name="connsiteX37" fmla="*/ 230618 w 369275"/>
              <a:gd name="connsiteY37" fmla="*/ 275521 h 607851"/>
              <a:gd name="connsiteX38" fmla="*/ 229425 w 369275"/>
              <a:gd name="connsiteY38" fmla="*/ 278726 h 607851"/>
              <a:gd name="connsiteX39" fmla="*/ 228232 w 369275"/>
              <a:gd name="connsiteY39" fmla="*/ 282079 h 607851"/>
              <a:gd name="connsiteX40" fmla="*/ 227113 w 369275"/>
              <a:gd name="connsiteY40" fmla="*/ 285656 h 607851"/>
              <a:gd name="connsiteX41" fmla="*/ 225994 w 369275"/>
              <a:gd name="connsiteY41" fmla="*/ 289457 h 607851"/>
              <a:gd name="connsiteX42" fmla="*/ 224950 w 369275"/>
              <a:gd name="connsiteY42" fmla="*/ 293555 h 607851"/>
              <a:gd name="connsiteX43" fmla="*/ 223906 w 369275"/>
              <a:gd name="connsiteY43" fmla="*/ 297803 h 607851"/>
              <a:gd name="connsiteX44" fmla="*/ 222936 w 369275"/>
              <a:gd name="connsiteY44" fmla="*/ 302274 h 607851"/>
              <a:gd name="connsiteX45" fmla="*/ 221071 w 369275"/>
              <a:gd name="connsiteY45" fmla="*/ 311813 h 607851"/>
              <a:gd name="connsiteX46" fmla="*/ 219430 w 369275"/>
              <a:gd name="connsiteY46" fmla="*/ 322245 h 607851"/>
              <a:gd name="connsiteX47" fmla="*/ 218237 w 369275"/>
              <a:gd name="connsiteY47" fmla="*/ 330964 h 607851"/>
              <a:gd name="connsiteX48" fmla="*/ 216969 w 369275"/>
              <a:gd name="connsiteY48" fmla="*/ 342887 h 607851"/>
              <a:gd name="connsiteX49" fmla="*/ 215776 w 369275"/>
              <a:gd name="connsiteY49" fmla="*/ 355630 h 607851"/>
              <a:gd name="connsiteX50" fmla="*/ 214880 w 369275"/>
              <a:gd name="connsiteY50" fmla="*/ 369193 h 607851"/>
              <a:gd name="connsiteX51" fmla="*/ 201753 w 369275"/>
              <a:gd name="connsiteY51" fmla="*/ 380818 h 607851"/>
              <a:gd name="connsiteX52" fmla="*/ 190117 w 369275"/>
              <a:gd name="connsiteY52" fmla="*/ 367702 h 607851"/>
              <a:gd name="connsiteX53" fmla="*/ 191385 w 369275"/>
              <a:gd name="connsiteY53" fmla="*/ 349221 h 607851"/>
              <a:gd name="connsiteX54" fmla="*/ 192206 w 369275"/>
              <a:gd name="connsiteY54" fmla="*/ 340428 h 607851"/>
              <a:gd name="connsiteX55" fmla="*/ 193101 w 369275"/>
              <a:gd name="connsiteY55" fmla="*/ 332007 h 607851"/>
              <a:gd name="connsiteX56" fmla="*/ 194071 w 369275"/>
              <a:gd name="connsiteY56" fmla="*/ 323959 h 607851"/>
              <a:gd name="connsiteX57" fmla="*/ 194816 w 369275"/>
              <a:gd name="connsiteY57" fmla="*/ 318743 h 607851"/>
              <a:gd name="connsiteX58" fmla="*/ 196010 w 369275"/>
              <a:gd name="connsiteY58" fmla="*/ 311216 h 607851"/>
              <a:gd name="connsiteX59" fmla="*/ 197203 w 369275"/>
              <a:gd name="connsiteY59" fmla="*/ 303988 h 607851"/>
              <a:gd name="connsiteX60" fmla="*/ 198620 w 369275"/>
              <a:gd name="connsiteY60" fmla="*/ 297132 h 607851"/>
              <a:gd name="connsiteX61" fmla="*/ 200038 w 369275"/>
              <a:gd name="connsiteY61" fmla="*/ 290574 h 607851"/>
              <a:gd name="connsiteX62" fmla="*/ 201604 w 369275"/>
              <a:gd name="connsiteY62" fmla="*/ 284389 h 607851"/>
              <a:gd name="connsiteX63" fmla="*/ 203319 w 369275"/>
              <a:gd name="connsiteY63" fmla="*/ 278502 h 607851"/>
              <a:gd name="connsiteX64" fmla="*/ 205110 w 369275"/>
              <a:gd name="connsiteY64" fmla="*/ 272839 h 607851"/>
              <a:gd name="connsiteX65" fmla="*/ 207049 w 369275"/>
              <a:gd name="connsiteY65" fmla="*/ 267548 h 607851"/>
              <a:gd name="connsiteX66" fmla="*/ 209137 w 369275"/>
              <a:gd name="connsiteY66" fmla="*/ 262629 h 607851"/>
              <a:gd name="connsiteX67" fmla="*/ 211300 w 369275"/>
              <a:gd name="connsiteY67" fmla="*/ 257935 h 607851"/>
              <a:gd name="connsiteX68" fmla="*/ 212419 w 369275"/>
              <a:gd name="connsiteY68" fmla="*/ 255848 h 607851"/>
              <a:gd name="connsiteX69" fmla="*/ 213240 w 369275"/>
              <a:gd name="connsiteY69" fmla="*/ 254358 h 607851"/>
              <a:gd name="connsiteX70" fmla="*/ 208093 w 369275"/>
              <a:gd name="connsiteY70" fmla="*/ 253538 h 607851"/>
              <a:gd name="connsiteX71" fmla="*/ 196383 w 369275"/>
              <a:gd name="connsiteY71" fmla="*/ 252197 h 607851"/>
              <a:gd name="connsiteX72" fmla="*/ 184673 w 369275"/>
              <a:gd name="connsiteY72" fmla="*/ 251824 h 607851"/>
              <a:gd name="connsiteX73" fmla="*/ 172962 w 369275"/>
              <a:gd name="connsiteY73" fmla="*/ 252197 h 607851"/>
              <a:gd name="connsiteX74" fmla="*/ 161252 w 369275"/>
              <a:gd name="connsiteY74" fmla="*/ 253538 h 607851"/>
              <a:gd name="connsiteX75" fmla="*/ 156106 w 369275"/>
              <a:gd name="connsiteY75" fmla="*/ 254358 h 607851"/>
              <a:gd name="connsiteX76" fmla="*/ 157001 w 369275"/>
              <a:gd name="connsiteY76" fmla="*/ 255848 h 607851"/>
              <a:gd name="connsiteX77" fmla="*/ 158045 w 369275"/>
              <a:gd name="connsiteY77" fmla="*/ 257935 h 607851"/>
              <a:gd name="connsiteX78" fmla="*/ 160208 w 369275"/>
              <a:gd name="connsiteY78" fmla="*/ 262629 h 607851"/>
              <a:gd name="connsiteX79" fmla="*/ 162296 w 369275"/>
              <a:gd name="connsiteY79" fmla="*/ 267548 h 607851"/>
              <a:gd name="connsiteX80" fmla="*/ 164236 w 369275"/>
              <a:gd name="connsiteY80" fmla="*/ 272839 h 607851"/>
              <a:gd name="connsiteX81" fmla="*/ 166026 w 369275"/>
              <a:gd name="connsiteY81" fmla="*/ 278502 h 607851"/>
              <a:gd name="connsiteX82" fmla="*/ 167741 w 369275"/>
              <a:gd name="connsiteY82" fmla="*/ 284389 h 607851"/>
              <a:gd name="connsiteX83" fmla="*/ 169308 w 369275"/>
              <a:gd name="connsiteY83" fmla="*/ 290574 h 607851"/>
              <a:gd name="connsiteX84" fmla="*/ 170725 w 369275"/>
              <a:gd name="connsiteY84" fmla="*/ 297132 h 607851"/>
              <a:gd name="connsiteX85" fmla="*/ 172142 w 369275"/>
              <a:gd name="connsiteY85" fmla="*/ 303988 h 607851"/>
              <a:gd name="connsiteX86" fmla="*/ 173410 w 369275"/>
              <a:gd name="connsiteY86" fmla="*/ 311216 h 607851"/>
              <a:gd name="connsiteX87" fmla="*/ 174529 w 369275"/>
              <a:gd name="connsiteY87" fmla="*/ 318743 h 607851"/>
              <a:gd name="connsiteX88" fmla="*/ 176244 w 369275"/>
              <a:gd name="connsiteY88" fmla="*/ 332007 h 607851"/>
              <a:gd name="connsiteX89" fmla="*/ 177960 w 369275"/>
              <a:gd name="connsiteY89" fmla="*/ 349221 h 607851"/>
              <a:gd name="connsiteX90" fmla="*/ 179228 w 369275"/>
              <a:gd name="connsiteY90" fmla="*/ 367702 h 607851"/>
              <a:gd name="connsiteX91" fmla="*/ 167592 w 369275"/>
              <a:gd name="connsiteY91" fmla="*/ 380818 h 607851"/>
              <a:gd name="connsiteX92" fmla="*/ 154465 w 369275"/>
              <a:gd name="connsiteY92" fmla="*/ 369193 h 607851"/>
              <a:gd name="connsiteX93" fmla="*/ 153570 w 369275"/>
              <a:gd name="connsiteY93" fmla="*/ 355630 h 607851"/>
              <a:gd name="connsiteX94" fmla="*/ 152451 w 369275"/>
              <a:gd name="connsiteY94" fmla="*/ 342887 h 607851"/>
              <a:gd name="connsiteX95" fmla="*/ 151108 w 369275"/>
              <a:gd name="connsiteY95" fmla="*/ 330964 h 607851"/>
              <a:gd name="connsiteX96" fmla="*/ 149915 w 369275"/>
              <a:gd name="connsiteY96" fmla="*/ 322245 h 607851"/>
              <a:gd name="connsiteX97" fmla="*/ 148274 w 369275"/>
              <a:gd name="connsiteY97" fmla="*/ 311813 h 607851"/>
              <a:gd name="connsiteX98" fmla="*/ 146409 w 369275"/>
              <a:gd name="connsiteY98" fmla="*/ 302274 h 607851"/>
              <a:gd name="connsiteX99" fmla="*/ 144395 w 369275"/>
              <a:gd name="connsiteY99" fmla="*/ 293555 h 607851"/>
              <a:gd name="connsiteX100" fmla="*/ 142232 w 369275"/>
              <a:gd name="connsiteY100" fmla="*/ 285656 h 607851"/>
              <a:gd name="connsiteX101" fmla="*/ 141113 w 369275"/>
              <a:gd name="connsiteY101" fmla="*/ 282079 h 607851"/>
              <a:gd name="connsiteX102" fmla="*/ 139920 w 369275"/>
              <a:gd name="connsiteY102" fmla="*/ 278726 h 607851"/>
              <a:gd name="connsiteX103" fmla="*/ 138727 w 369275"/>
              <a:gd name="connsiteY103" fmla="*/ 275521 h 607851"/>
              <a:gd name="connsiteX104" fmla="*/ 137533 w 369275"/>
              <a:gd name="connsiteY104" fmla="*/ 272615 h 607851"/>
              <a:gd name="connsiteX105" fmla="*/ 136265 w 369275"/>
              <a:gd name="connsiteY105" fmla="*/ 269932 h 607851"/>
              <a:gd name="connsiteX106" fmla="*/ 135146 w 369275"/>
              <a:gd name="connsiteY106" fmla="*/ 267697 h 607851"/>
              <a:gd name="connsiteX107" fmla="*/ 133878 w 369275"/>
              <a:gd name="connsiteY107" fmla="*/ 265461 h 607851"/>
              <a:gd name="connsiteX108" fmla="*/ 132611 w 369275"/>
              <a:gd name="connsiteY108" fmla="*/ 263449 h 607851"/>
              <a:gd name="connsiteX109" fmla="*/ 131343 w 369275"/>
              <a:gd name="connsiteY109" fmla="*/ 261586 h 607851"/>
              <a:gd name="connsiteX110" fmla="*/ 130075 w 369275"/>
              <a:gd name="connsiteY110" fmla="*/ 260021 h 607851"/>
              <a:gd name="connsiteX111" fmla="*/ 128881 w 369275"/>
              <a:gd name="connsiteY111" fmla="*/ 258680 h 607851"/>
              <a:gd name="connsiteX112" fmla="*/ 127688 w 369275"/>
              <a:gd name="connsiteY112" fmla="*/ 257562 h 607851"/>
              <a:gd name="connsiteX113" fmla="*/ 126569 w 369275"/>
              <a:gd name="connsiteY113" fmla="*/ 256593 h 607851"/>
              <a:gd name="connsiteX114" fmla="*/ 130671 w 369275"/>
              <a:gd name="connsiteY114" fmla="*/ 234908 h 607851"/>
              <a:gd name="connsiteX115" fmla="*/ 144097 w 369275"/>
              <a:gd name="connsiteY115" fmla="*/ 231406 h 607851"/>
              <a:gd name="connsiteX116" fmla="*/ 157597 w 369275"/>
              <a:gd name="connsiteY116" fmla="*/ 228947 h 607851"/>
              <a:gd name="connsiteX117" fmla="*/ 171172 w 369275"/>
              <a:gd name="connsiteY117" fmla="*/ 227456 h 607851"/>
              <a:gd name="connsiteX118" fmla="*/ 184673 w 369275"/>
              <a:gd name="connsiteY118" fmla="*/ 227009 h 607851"/>
              <a:gd name="connsiteX119" fmla="*/ 184638 w 369275"/>
              <a:gd name="connsiteY119" fmla="*/ 0 h 607851"/>
              <a:gd name="connsiteX120" fmla="*/ 336088 w 369275"/>
              <a:gd name="connsiteY120" fmla="*/ 78887 h 607851"/>
              <a:gd name="connsiteX121" fmla="*/ 357873 w 369275"/>
              <a:gd name="connsiteY121" fmla="*/ 248058 h 607851"/>
              <a:gd name="connsiteX122" fmla="*/ 262900 w 369275"/>
              <a:gd name="connsiteY122" fmla="*/ 410227 h 607851"/>
              <a:gd name="connsiteX123" fmla="*/ 273941 w 369275"/>
              <a:gd name="connsiteY123" fmla="*/ 407471 h 607851"/>
              <a:gd name="connsiteX124" fmla="*/ 289012 w 369275"/>
              <a:gd name="connsiteY124" fmla="*/ 416484 h 607851"/>
              <a:gd name="connsiteX125" fmla="*/ 279984 w 369275"/>
              <a:gd name="connsiteY125" fmla="*/ 431532 h 607851"/>
              <a:gd name="connsiteX126" fmla="*/ 95334 w 369275"/>
              <a:gd name="connsiteY126" fmla="*/ 477642 h 607851"/>
              <a:gd name="connsiteX127" fmla="*/ 80263 w 369275"/>
              <a:gd name="connsiteY127" fmla="*/ 468554 h 607851"/>
              <a:gd name="connsiteX128" fmla="*/ 89291 w 369275"/>
              <a:gd name="connsiteY128" fmla="*/ 453507 h 607851"/>
              <a:gd name="connsiteX129" fmla="*/ 240145 w 369275"/>
              <a:gd name="connsiteY129" fmla="*/ 415888 h 607851"/>
              <a:gd name="connsiteX130" fmla="*/ 238205 w 369275"/>
              <a:gd name="connsiteY130" fmla="*/ 407396 h 607851"/>
              <a:gd name="connsiteX131" fmla="*/ 240965 w 369275"/>
              <a:gd name="connsiteY131" fmla="*/ 392051 h 607851"/>
              <a:gd name="connsiteX132" fmla="*/ 245069 w 369275"/>
              <a:gd name="connsiteY132" fmla="*/ 377674 h 607851"/>
              <a:gd name="connsiteX133" fmla="*/ 250216 w 369275"/>
              <a:gd name="connsiteY133" fmla="*/ 364265 h 607851"/>
              <a:gd name="connsiteX134" fmla="*/ 256185 w 369275"/>
              <a:gd name="connsiteY134" fmla="*/ 351751 h 607851"/>
              <a:gd name="connsiteX135" fmla="*/ 262900 w 369275"/>
              <a:gd name="connsiteY135" fmla="*/ 340205 h 607851"/>
              <a:gd name="connsiteX136" fmla="*/ 270062 w 369275"/>
              <a:gd name="connsiteY136" fmla="*/ 329403 h 607851"/>
              <a:gd name="connsiteX137" fmla="*/ 277522 w 369275"/>
              <a:gd name="connsiteY137" fmla="*/ 319347 h 607851"/>
              <a:gd name="connsiteX138" fmla="*/ 285058 w 369275"/>
              <a:gd name="connsiteY138" fmla="*/ 309812 h 607851"/>
              <a:gd name="connsiteX139" fmla="*/ 292593 w 369275"/>
              <a:gd name="connsiteY139" fmla="*/ 300724 h 607851"/>
              <a:gd name="connsiteX140" fmla="*/ 299531 w 369275"/>
              <a:gd name="connsiteY140" fmla="*/ 292530 h 607851"/>
              <a:gd name="connsiteX141" fmla="*/ 303038 w 369275"/>
              <a:gd name="connsiteY141" fmla="*/ 288284 h 607851"/>
              <a:gd name="connsiteX142" fmla="*/ 309827 w 369275"/>
              <a:gd name="connsiteY142" fmla="*/ 279941 h 607851"/>
              <a:gd name="connsiteX143" fmla="*/ 316168 w 369275"/>
              <a:gd name="connsiteY143" fmla="*/ 271821 h 607851"/>
              <a:gd name="connsiteX144" fmla="*/ 321838 w 369275"/>
              <a:gd name="connsiteY144" fmla="*/ 263776 h 607851"/>
              <a:gd name="connsiteX145" fmla="*/ 326837 w 369275"/>
              <a:gd name="connsiteY145" fmla="*/ 255731 h 607851"/>
              <a:gd name="connsiteX146" fmla="*/ 331090 w 369275"/>
              <a:gd name="connsiteY146" fmla="*/ 247686 h 607851"/>
              <a:gd name="connsiteX147" fmla="*/ 334596 w 369275"/>
              <a:gd name="connsiteY147" fmla="*/ 239492 h 607851"/>
              <a:gd name="connsiteX148" fmla="*/ 315721 w 369275"/>
              <a:gd name="connsiteY148" fmla="*/ 93115 h 607851"/>
              <a:gd name="connsiteX149" fmla="*/ 184638 w 369275"/>
              <a:gd name="connsiteY149" fmla="*/ 24806 h 607851"/>
              <a:gd name="connsiteX150" fmla="*/ 53554 w 369275"/>
              <a:gd name="connsiteY150" fmla="*/ 93115 h 607851"/>
              <a:gd name="connsiteX151" fmla="*/ 34679 w 369275"/>
              <a:gd name="connsiteY151" fmla="*/ 239492 h 607851"/>
              <a:gd name="connsiteX152" fmla="*/ 37066 w 369275"/>
              <a:gd name="connsiteY152" fmla="*/ 245302 h 607851"/>
              <a:gd name="connsiteX153" fmla="*/ 39827 w 369275"/>
              <a:gd name="connsiteY153" fmla="*/ 251038 h 607851"/>
              <a:gd name="connsiteX154" fmla="*/ 43035 w 369275"/>
              <a:gd name="connsiteY154" fmla="*/ 256699 h 607851"/>
              <a:gd name="connsiteX155" fmla="*/ 46541 w 369275"/>
              <a:gd name="connsiteY155" fmla="*/ 262361 h 607851"/>
              <a:gd name="connsiteX156" fmla="*/ 50421 w 369275"/>
              <a:gd name="connsiteY156" fmla="*/ 268096 h 607851"/>
              <a:gd name="connsiteX157" fmla="*/ 52957 w 369275"/>
              <a:gd name="connsiteY157" fmla="*/ 271598 h 607851"/>
              <a:gd name="connsiteX158" fmla="*/ 57359 w 369275"/>
              <a:gd name="connsiteY158" fmla="*/ 277333 h 607851"/>
              <a:gd name="connsiteX159" fmla="*/ 61985 w 369275"/>
              <a:gd name="connsiteY159" fmla="*/ 283144 h 607851"/>
              <a:gd name="connsiteX160" fmla="*/ 66909 w 369275"/>
              <a:gd name="connsiteY160" fmla="*/ 289103 h 607851"/>
              <a:gd name="connsiteX161" fmla="*/ 72579 w 369275"/>
              <a:gd name="connsiteY161" fmla="*/ 295882 h 607851"/>
              <a:gd name="connsiteX162" fmla="*/ 78547 w 369275"/>
              <a:gd name="connsiteY162" fmla="*/ 302959 h 607851"/>
              <a:gd name="connsiteX163" fmla="*/ 83844 w 369275"/>
              <a:gd name="connsiteY163" fmla="*/ 309365 h 607851"/>
              <a:gd name="connsiteX164" fmla="*/ 89216 w 369275"/>
              <a:gd name="connsiteY164" fmla="*/ 315995 h 607851"/>
              <a:gd name="connsiteX165" fmla="*/ 94513 w 369275"/>
              <a:gd name="connsiteY165" fmla="*/ 322922 h 607851"/>
              <a:gd name="connsiteX166" fmla="*/ 99736 w 369275"/>
              <a:gd name="connsiteY166" fmla="*/ 330223 h 607851"/>
              <a:gd name="connsiteX167" fmla="*/ 104883 w 369275"/>
              <a:gd name="connsiteY167" fmla="*/ 337821 h 607851"/>
              <a:gd name="connsiteX168" fmla="*/ 107868 w 369275"/>
              <a:gd name="connsiteY168" fmla="*/ 342737 h 607851"/>
              <a:gd name="connsiteX169" fmla="*/ 112642 w 369275"/>
              <a:gd name="connsiteY169" fmla="*/ 350931 h 607851"/>
              <a:gd name="connsiteX170" fmla="*/ 116970 w 369275"/>
              <a:gd name="connsiteY170" fmla="*/ 359572 h 607851"/>
              <a:gd name="connsiteX171" fmla="*/ 120998 w 369275"/>
              <a:gd name="connsiteY171" fmla="*/ 368735 h 607851"/>
              <a:gd name="connsiteX172" fmla="*/ 124505 w 369275"/>
              <a:gd name="connsiteY172" fmla="*/ 378344 h 607851"/>
              <a:gd name="connsiteX173" fmla="*/ 127415 w 369275"/>
              <a:gd name="connsiteY173" fmla="*/ 388401 h 607851"/>
              <a:gd name="connsiteX174" fmla="*/ 118462 w 369275"/>
              <a:gd name="connsiteY174" fmla="*/ 403523 h 607851"/>
              <a:gd name="connsiteX175" fmla="*/ 103391 w 369275"/>
              <a:gd name="connsiteY175" fmla="*/ 394584 h 607851"/>
              <a:gd name="connsiteX176" fmla="*/ 11402 w 369275"/>
              <a:gd name="connsiteY176" fmla="*/ 248058 h 607851"/>
              <a:gd name="connsiteX177" fmla="*/ 33187 w 369275"/>
              <a:gd name="connsiteY177" fmla="*/ 78887 h 607851"/>
              <a:gd name="connsiteX178" fmla="*/ 184638 w 369275"/>
              <a:gd name="connsiteY178"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369275" h="607851">
                <a:moveTo>
                  <a:pt x="139276" y="570066"/>
                </a:moveTo>
                <a:cubicBezTo>
                  <a:pt x="144275" y="565371"/>
                  <a:pt x="152183" y="565744"/>
                  <a:pt x="156809" y="570811"/>
                </a:cubicBezTo>
                <a:cubicBezTo>
                  <a:pt x="171730" y="587133"/>
                  <a:pt x="197544" y="587133"/>
                  <a:pt x="212465" y="570811"/>
                </a:cubicBezTo>
                <a:cubicBezTo>
                  <a:pt x="217091" y="565744"/>
                  <a:pt x="224999" y="565371"/>
                  <a:pt x="229998" y="570066"/>
                </a:cubicBezTo>
                <a:cubicBezTo>
                  <a:pt x="235071" y="574687"/>
                  <a:pt x="235444" y="582512"/>
                  <a:pt x="230818" y="587580"/>
                </a:cubicBezTo>
                <a:cubicBezTo>
                  <a:pt x="218956" y="600473"/>
                  <a:pt x="202170" y="607851"/>
                  <a:pt x="184637" y="607851"/>
                </a:cubicBezTo>
                <a:cubicBezTo>
                  <a:pt x="167105" y="607851"/>
                  <a:pt x="150318" y="600473"/>
                  <a:pt x="138456" y="587580"/>
                </a:cubicBezTo>
                <a:cubicBezTo>
                  <a:pt x="133830" y="582512"/>
                  <a:pt x="134203" y="574687"/>
                  <a:pt x="139276" y="570066"/>
                </a:cubicBezTo>
                <a:close/>
                <a:moveTo>
                  <a:pt x="273919" y="497785"/>
                </a:moveTo>
                <a:cubicBezTo>
                  <a:pt x="280558" y="496146"/>
                  <a:pt x="287345" y="500169"/>
                  <a:pt x="288986" y="506874"/>
                </a:cubicBezTo>
                <a:cubicBezTo>
                  <a:pt x="290627" y="513505"/>
                  <a:pt x="286599" y="520210"/>
                  <a:pt x="279961" y="521849"/>
                </a:cubicBezTo>
                <a:cubicBezTo>
                  <a:pt x="218426" y="537271"/>
                  <a:pt x="156891" y="552619"/>
                  <a:pt x="95356" y="567966"/>
                </a:cubicBezTo>
                <a:cubicBezTo>
                  <a:pt x="88717" y="569605"/>
                  <a:pt x="81930" y="565582"/>
                  <a:pt x="80289" y="558951"/>
                </a:cubicBezTo>
                <a:cubicBezTo>
                  <a:pt x="78648" y="552321"/>
                  <a:pt x="82676" y="545541"/>
                  <a:pt x="89314" y="543902"/>
                </a:cubicBezTo>
                <a:cubicBezTo>
                  <a:pt x="150849" y="528554"/>
                  <a:pt x="212384" y="513207"/>
                  <a:pt x="273919" y="497785"/>
                </a:cubicBezTo>
                <a:close/>
                <a:moveTo>
                  <a:pt x="273919" y="452696"/>
                </a:moveTo>
                <a:cubicBezTo>
                  <a:pt x="280558" y="450984"/>
                  <a:pt x="287345" y="455003"/>
                  <a:pt x="288986" y="461701"/>
                </a:cubicBezTo>
                <a:cubicBezTo>
                  <a:pt x="290627" y="468325"/>
                  <a:pt x="286599" y="475024"/>
                  <a:pt x="279961" y="476736"/>
                </a:cubicBezTo>
                <a:cubicBezTo>
                  <a:pt x="218426" y="492067"/>
                  <a:pt x="156891" y="507399"/>
                  <a:pt x="95356" y="522731"/>
                </a:cubicBezTo>
                <a:cubicBezTo>
                  <a:pt x="88717" y="524443"/>
                  <a:pt x="81930" y="520350"/>
                  <a:pt x="80289" y="513726"/>
                </a:cubicBezTo>
                <a:cubicBezTo>
                  <a:pt x="78648" y="507102"/>
                  <a:pt x="82676" y="500403"/>
                  <a:pt x="89314" y="498691"/>
                </a:cubicBezTo>
                <a:cubicBezTo>
                  <a:pt x="150849" y="483360"/>
                  <a:pt x="212384" y="468028"/>
                  <a:pt x="273919" y="452696"/>
                </a:cubicBezTo>
                <a:close/>
                <a:moveTo>
                  <a:pt x="184673" y="227009"/>
                </a:moveTo>
                <a:cubicBezTo>
                  <a:pt x="189222" y="227009"/>
                  <a:pt x="193698" y="227158"/>
                  <a:pt x="198173" y="227456"/>
                </a:cubicBezTo>
                <a:cubicBezTo>
                  <a:pt x="202723" y="227829"/>
                  <a:pt x="207273" y="228276"/>
                  <a:pt x="211748" y="228947"/>
                </a:cubicBezTo>
                <a:cubicBezTo>
                  <a:pt x="216223" y="229617"/>
                  <a:pt x="220773" y="230437"/>
                  <a:pt x="225248" y="231406"/>
                </a:cubicBezTo>
                <a:cubicBezTo>
                  <a:pt x="229723" y="232449"/>
                  <a:pt x="234199" y="233567"/>
                  <a:pt x="238674" y="234908"/>
                </a:cubicBezTo>
                <a:cubicBezTo>
                  <a:pt x="248370" y="237740"/>
                  <a:pt x="250757" y="250408"/>
                  <a:pt x="242776" y="256593"/>
                </a:cubicBezTo>
                <a:cubicBezTo>
                  <a:pt x="242403" y="256891"/>
                  <a:pt x="242030" y="257190"/>
                  <a:pt x="241657" y="257562"/>
                </a:cubicBezTo>
                <a:cubicBezTo>
                  <a:pt x="241284" y="257935"/>
                  <a:pt x="240837" y="258307"/>
                  <a:pt x="240464" y="258680"/>
                </a:cubicBezTo>
                <a:cubicBezTo>
                  <a:pt x="240091" y="259127"/>
                  <a:pt x="239644" y="259574"/>
                  <a:pt x="239271" y="260021"/>
                </a:cubicBezTo>
                <a:cubicBezTo>
                  <a:pt x="238823" y="260543"/>
                  <a:pt x="238450" y="261065"/>
                  <a:pt x="238003" y="261586"/>
                </a:cubicBezTo>
                <a:cubicBezTo>
                  <a:pt x="237555" y="262182"/>
                  <a:pt x="237182" y="262779"/>
                  <a:pt x="236735" y="263449"/>
                </a:cubicBezTo>
                <a:cubicBezTo>
                  <a:pt x="236287" y="264120"/>
                  <a:pt x="235914" y="264791"/>
                  <a:pt x="235467" y="265461"/>
                </a:cubicBezTo>
                <a:cubicBezTo>
                  <a:pt x="235019" y="266206"/>
                  <a:pt x="234646" y="266952"/>
                  <a:pt x="234199" y="267697"/>
                </a:cubicBezTo>
                <a:cubicBezTo>
                  <a:pt x="233826" y="268442"/>
                  <a:pt x="233453" y="269187"/>
                  <a:pt x="233080" y="269932"/>
                </a:cubicBezTo>
                <a:cubicBezTo>
                  <a:pt x="232632" y="270827"/>
                  <a:pt x="232259" y="271721"/>
                  <a:pt x="231812" y="272615"/>
                </a:cubicBezTo>
                <a:cubicBezTo>
                  <a:pt x="231439" y="273584"/>
                  <a:pt x="230991" y="274553"/>
                  <a:pt x="230618" y="275521"/>
                </a:cubicBezTo>
                <a:cubicBezTo>
                  <a:pt x="230171" y="276565"/>
                  <a:pt x="229798" y="277608"/>
                  <a:pt x="229425" y="278726"/>
                </a:cubicBezTo>
                <a:cubicBezTo>
                  <a:pt x="228978" y="279844"/>
                  <a:pt x="228605" y="280961"/>
                  <a:pt x="228232" y="282079"/>
                </a:cubicBezTo>
                <a:cubicBezTo>
                  <a:pt x="227859" y="283271"/>
                  <a:pt x="227486" y="284464"/>
                  <a:pt x="227113" y="285656"/>
                </a:cubicBezTo>
                <a:cubicBezTo>
                  <a:pt x="226740" y="286923"/>
                  <a:pt x="226367" y="288190"/>
                  <a:pt x="225994" y="289457"/>
                </a:cubicBezTo>
                <a:cubicBezTo>
                  <a:pt x="225621" y="290798"/>
                  <a:pt x="225248" y="292214"/>
                  <a:pt x="224950" y="293555"/>
                </a:cubicBezTo>
                <a:cubicBezTo>
                  <a:pt x="224577" y="294971"/>
                  <a:pt x="224204" y="296387"/>
                  <a:pt x="223906" y="297803"/>
                </a:cubicBezTo>
                <a:cubicBezTo>
                  <a:pt x="223533" y="299293"/>
                  <a:pt x="223234" y="300784"/>
                  <a:pt x="222936" y="302274"/>
                </a:cubicBezTo>
                <a:cubicBezTo>
                  <a:pt x="222265" y="305478"/>
                  <a:pt x="221593" y="308608"/>
                  <a:pt x="221071" y="311813"/>
                </a:cubicBezTo>
                <a:cubicBezTo>
                  <a:pt x="220475" y="315315"/>
                  <a:pt x="219878" y="318817"/>
                  <a:pt x="219430" y="322245"/>
                </a:cubicBezTo>
                <a:cubicBezTo>
                  <a:pt x="218983" y="325152"/>
                  <a:pt x="218610" y="328058"/>
                  <a:pt x="218237" y="330964"/>
                </a:cubicBezTo>
                <a:cubicBezTo>
                  <a:pt x="217789" y="334914"/>
                  <a:pt x="217342" y="338938"/>
                  <a:pt x="216969" y="342887"/>
                </a:cubicBezTo>
                <a:cubicBezTo>
                  <a:pt x="216521" y="347135"/>
                  <a:pt x="216148" y="351383"/>
                  <a:pt x="215776" y="355630"/>
                </a:cubicBezTo>
                <a:cubicBezTo>
                  <a:pt x="215477" y="360101"/>
                  <a:pt x="215179" y="364647"/>
                  <a:pt x="214880" y="369193"/>
                </a:cubicBezTo>
                <a:cubicBezTo>
                  <a:pt x="214508" y="376049"/>
                  <a:pt x="208615" y="381265"/>
                  <a:pt x="201753" y="380818"/>
                </a:cubicBezTo>
                <a:cubicBezTo>
                  <a:pt x="194891" y="380445"/>
                  <a:pt x="189670" y="374558"/>
                  <a:pt x="190117" y="367702"/>
                </a:cubicBezTo>
                <a:cubicBezTo>
                  <a:pt x="190490" y="361517"/>
                  <a:pt x="190863" y="355332"/>
                  <a:pt x="191385" y="349221"/>
                </a:cubicBezTo>
                <a:cubicBezTo>
                  <a:pt x="191684" y="346241"/>
                  <a:pt x="191908" y="343334"/>
                  <a:pt x="192206" y="340428"/>
                </a:cubicBezTo>
                <a:cubicBezTo>
                  <a:pt x="192504" y="337596"/>
                  <a:pt x="192803" y="334839"/>
                  <a:pt x="193101" y="332007"/>
                </a:cubicBezTo>
                <a:cubicBezTo>
                  <a:pt x="193399" y="329325"/>
                  <a:pt x="193772" y="326642"/>
                  <a:pt x="194071" y="323959"/>
                </a:cubicBezTo>
                <a:cubicBezTo>
                  <a:pt x="194294" y="322171"/>
                  <a:pt x="194593" y="320457"/>
                  <a:pt x="194816" y="318743"/>
                </a:cubicBezTo>
                <a:cubicBezTo>
                  <a:pt x="195189" y="316209"/>
                  <a:pt x="195562" y="313750"/>
                  <a:pt x="196010" y="311216"/>
                </a:cubicBezTo>
                <a:cubicBezTo>
                  <a:pt x="196383" y="308832"/>
                  <a:pt x="196756" y="306447"/>
                  <a:pt x="197203" y="303988"/>
                </a:cubicBezTo>
                <a:cubicBezTo>
                  <a:pt x="197651" y="301752"/>
                  <a:pt x="198098" y="299442"/>
                  <a:pt x="198620" y="297132"/>
                </a:cubicBezTo>
                <a:cubicBezTo>
                  <a:pt x="199068" y="294971"/>
                  <a:pt x="199515" y="292810"/>
                  <a:pt x="200038" y="290574"/>
                </a:cubicBezTo>
                <a:cubicBezTo>
                  <a:pt x="200560" y="288488"/>
                  <a:pt x="201082" y="286476"/>
                  <a:pt x="201604" y="284389"/>
                </a:cubicBezTo>
                <a:cubicBezTo>
                  <a:pt x="202126" y="282377"/>
                  <a:pt x="202723" y="280440"/>
                  <a:pt x="203319" y="278502"/>
                </a:cubicBezTo>
                <a:cubicBezTo>
                  <a:pt x="203916" y="276565"/>
                  <a:pt x="204513" y="274702"/>
                  <a:pt x="205110" y="272839"/>
                </a:cubicBezTo>
                <a:cubicBezTo>
                  <a:pt x="205706" y="271125"/>
                  <a:pt x="206378" y="269336"/>
                  <a:pt x="207049" y="267548"/>
                </a:cubicBezTo>
                <a:cubicBezTo>
                  <a:pt x="207720" y="265908"/>
                  <a:pt x="208391" y="264269"/>
                  <a:pt x="209137" y="262629"/>
                </a:cubicBezTo>
                <a:cubicBezTo>
                  <a:pt x="209809" y="260990"/>
                  <a:pt x="210554" y="259425"/>
                  <a:pt x="211300" y="257935"/>
                </a:cubicBezTo>
                <a:cubicBezTo>
                  <a:pt x="211673" y="257190"/>
                  <a:pt x="212046" y="256519"/>
                  <a:pt x="212419" y="255848"/>
                </a:cubicBezTo>
                <a:cubicBezTo>
                  <a:pt x="212643" y="255401"/>
                  <a:pt x="212941" y="254879"/>
                  <a:pt x="213240" y="254358"/>
                </a:cubicBezTo>
                <a:cubicBezTo>
                  <a:pt x="211524" y="254060"/>
                  <a:pt x="209809" y="253762"/>
                  <a:pt x="208093" y="253538"/>
                </a:cubicBezTo>
                <a:cubicBezTo>
                  <a:pt x="204214" y="252942"/>
                  <a:pt x="200336" y="252495"/>
                  <a:pt x="196383" y="252197"/>
                </a:cubicBezTo>
                <a:cubicBezTo>
                  <a:pt x="192504" y="251973"/>
                  <a:pt x="188551" y="251824"/>
                  <a:pt x="184673" y="251824"/>
                </a:cubicBezTo>
                <a:cubicBezTo>
                  <a:pt x="180794" y="251824"/>
                  <a:pt x="176841" y="251899"/>
                  <a:pt x="172962" y="252197"/>
                </a:cubicBezTo>
                <a:cubicBezTo>
                  <a:pt x="169009" y="252495"/>
                  <a:pt x="165131" y="252942"/>
                  <a:pt x="161252" y="253538"/>
                </a:cubicBezTo>
                <a:cubicBezTo>
                  <a:pt x="159537" y="253762"/>
                  <a:pt x="157821" y="254060"/>
                  <a:pt x="156106" y="254358"/>
                </a:cubicBezTo>
                <a:cubicBezTo>
                  <a:pt x="156404" y="254879"/>
                  <a:pt x="156702" y="255401"/>
                  <a:pt x="157001" y="255848"/>
                </a:cubicBezTo>
                <a:cubicBezTo>
                  <a:pt x="157299" y="256519"/>
                  <a:pt x="157672" y="257190"/>
                  <a:pt x="158045" y="257935"/>
                </a:cubicBezTo>
                <a:cubicBezTo>
                  <a:pt x="158791" y="259425"/>
                  <a:pt x="159537" y="260990"/>
                  <a:pt x="160208" y="262629"/>
                </a:cubicBezTo>
                <a:cubicBezTo>
                  <a:pt x="160954" y="264269"/>
                  <a:pt x="161625" y="265908"/>
                  <a:pt x="162296" y="267548"/>
                </a:cubicBezTo>
                <a:cubicBezTo>
                  <a:pt x="162968" y="269336"/>
                  <a:pt x="163639" y="271125"/>
                  <a:pt x="164236" y="272839"/>
                </a:cubicBezTo>
                <a:cubicBezTo>
                  <a:pt x="164832" y="274702"/>
                  <a:pt x="165429" y="276565"/>
                  <a:pt x="166026" y="278502"/>
                </a:cubicBezTo>
                <a:cubicBezTo>
                  <a:pt x="166622" y="280440"/>
                  <a:pt x="167219" y="282377"/>
                  <a:pt x="167741" y="284389"/>
                </a:cubicBezTo>
                <a:cubicBezTo>
                  <a:pt x="168263" y="286476"/>
                  <a:pt x="168785" y="288488"/>
                  <a:pt x="169308" y="290574"/>
                </a:cubicBezTo>
                <a:cubicBezTo>
                  <a:pt x="169830" y="292810"/>
                  <a:pt x="170277" y="294971"/>
                  <a:pt x="170725" y="297132"/>
                </a:cubicBezTo>
                <a:cubicBezTo>
                  <a:pt x="171247" y="299442"/>
                  <a:pt x="171694" y="301752"/>
                  <a:pt x="172142" y="303988"/>
                </a:cubicBezTo>
                <a:cubicBezTo>
                  <a:pt x="172589" y="306447"/>
                  <a:pt x="172962" y="308832"/>
                  <a:pt x="173410" y="311216"/>
                </a:cubicBezTo>
                <a:cubicBezTo>
                  <a:pt x="173783" y="313750"/>
                  <a:pt x="174156" y="316209"/>
                  <a:pt x="174529" y="318743"/>
                </a:cubicBezTo>
                <a:cubicBezTo>
                  <a:pt x="175200" y="323140"/>
                  <a:pt x="175722" y="327611"/>
                  <a:pt x="176244" y="332007"/>
                </a:cubicBezTo>
                <a:cubicBezTo>
                  <a:pt x="176915" y="337745"/>
                  <a:pt x="177438" y="343483"/>
                  <a:pt x="177960" y="349221"/>
                </a:cubicBezTo>
                <a:cubicBezTo>
                  <a:pt x="178482" y="355332"/>
                  <a:pt x="178929" y="361517"/>
                  <a:pt x="179228" y="367702"/>
                </a:cubicBezTo>
                <a:cubicBezTo>
                  <a:pt x="179675" y="374558"/>
                  <a:pt x="174454" y="380445"/>
                  <a:pt x="167592" y="380818"/>
                </a:cubicBezTo>
                <a:cubicBezTo>
                  <a:pt x="160730" y="381265"/>
                  <a:pt x="154838" y="376049"/>
                  <a:pt x="154465" y="369193"/>
                </a:cubicBezTo>
                <a:cubicBezTo>
                  <a:pt x="154166" y="364647"/>
                  <a:pt x="153868" y="360101"/>
                  <a:pt x="153570" y="355630"/>
                </a:cubicBezTo>
                <a:cubicBezTo>
                  <a:pt x="153197" y="351383"/>
                  <a:pt x="152824" y="347135"/>
                  <a:pt x="152451" y="342887"/>
                </a:cubicBezTo>
                <a:cubicBezTo>
                  <a:pt x="152003" y="338938"/>
                  <a:pt x="151556" y="334914"/>
                  <a:pt x="151108" y="330964"/>
                </a:cubicBezTo>
                <a:cubicBezTo>
                  <a:pt x="150735" y="328058"/>
                  <a:pt x="150362" y="325152"/>
                  <a:pt x="149915" y="322245"/>
                </a:cubicBezTo>
                <a:cubicBezTo>
                  <a:pt x="149467" y="318817"/>
                  <a:pt x="148871" y="315315"/>
                  <a:pt x="148274" y="311813"/>
                </a:cubicBezTo>
                <a:cubicBezTo>
                  <a:pt x="147752" y="308608"/>
                  <a:pt x="147080" y="305404"/>
                  <a:pt x="146409" y="302274"/>
                </a:cubicBezTo>
                <a:cubicBezTo>
                  <a:pt x="145812" y="299368"/>
                  <a:pt x="145141" y="296387"/>
                  <a:pt x="144395" y="293555"/>
                </a:cubicBezTo>
                <a:cubicBezTo>
                  <a:pt x="143799" y="290872"/>
                  <a:pt x="143053" y="288264"/>
                  <a:pt x="142232" y="285656"/>
                </a:cubicBezTo>
                <a:cubicBezTo>
                  <a:pt x="141859" y="284464"/>
                  <a:pt x="141486" y="283271"/>
                  <a:pt x="141113" y="282079"/>
                </a:cubicBezTo>
                <a:cubicBezTo>
                  <a:pt x="140741" y="280961"/>
                  <a:pt x="140368" y="279844"/>
                  <a:pt x="139920" y="278726"/>
                </a:cubicBezTo>
                <a:cubicBezTo>
                  <a:pt x="139547" y="277608"/>
                  <a:pt x="139174" y="276565"/>
                  <a:pt x="138727" y="275521"/>
                </a:cubicBezTo>
                <a:cubicBezTo>
                  <a:pt x="138354" y="274553"/>
                  <a:pt x="137906" y="273584"/>
                  <a:pt x="137533" y="272615"/>
                </a:cubicBezTo>
                <a:cubicBezTo>
                  <a:pt x="137086" y="271721"/>
                  <a:pt x="136713" y="270827"/>
                  <a:pt x="136265" y="269932"/>
                </a:cubicBezTo>
                <a:cubicBezTo>
                  <a:pt x="135892" y="269187"/>
                  <a:pt x="135519" y="268442"/>
                  <a:pt x="135146" y="267697"/>
                </a:cubicBezTo>
                <a:cubicBezTo>
                  <a:pt x="134699" y="266952"/>
                  <a:pt x="134326" y="266206"/>
                  <a:pt x="133878" y="265461"/>
                </a:cubicBezTo>
                <a:cubicBezTo>
                  <a:pt x="133431" y="264791"/>
                  <a:pt x="133058" y="264120"/>
                  <a:pt x="132611" y="263449"/>
                </a:cubicBezTo>
                <a:cubicBezTo>
                  <a:pt x="132163" y="262779"/>
                  <a:pt x="131790" y="262182"/>
                  <a:pt x="131343" y="261586"/>
                </a:cubicBezTo>
                <a:cubicBezTo>
                  <a:pt x="130895" y="261065"/>
                  <a:pt x="130522" y="260543"/>
                  <a:pt x="130075" y="260021"/>
                </a:cubicBezTo>
                <a:cubicBezTo>
                  <a:pt x="129702" y="259574"/>
                  <a:pt x="129254" y="259127"/>
                  <a:pt x="128881" y="258680"/>
                </a:cubicBezTo>
                <a:cubicBezTo>
                  <a:pt x="128508" y="258307"/>
                  <a:pt x="128061" y="257935"/>
                  <a:pt x="127688" y="257562"/>
                </a:cubicBezTo>
                <a:cubicBezTo>
                  <a:pt x="127315" y="257190"/>
                  <a:pt x="126942" y="256891"/>
                  <a:pt x="126569" y="256593"/>
                </a:cubicBezTo>
                <a:cubicBezTo>
                  <a:pt x="118588" y="250408"/>
                  <a:pt x="120975" y="237740"/>
                  <a:pt x="130671" y="234908"/>
                </a:cubicBezTo>
                <a:cubicBezTo>
                  <a:pt x="135146" y="233567"/>
                  <a:pt x="139622" y="232449"/>
                  <a:pt x="144097" y="231406"/>
                </a:cubicBezTo>
                <a:cubicBezTo>
                  <a:pt x="148572" y="230437"/>
                  <a:pt x="153122" y="229617"/>
                  <a:pt x="157597" y="228947"/>
                </a:cubicBezTo>
                <a:cubicBezTo>
                  <a:pt x="162147" y="228276"/>
                  <a:pt x="166622" y="227829"/>
                  <a:pt x="171172" y="227456"/>
                </a:cubicBezTo>
                <a:cubicBezTo>
                  <a:pt x="175647" y="227158"/>
                  <a:pt x="180123" y="227009"/>
                  <a:pt x="184673" y="227009"/>
                </a:cubicBezTo>
                <a:close/>
                <a:moveTo>
                  <a:pt x="184638" y="0"/>
                </a:moveTo>
                <a:cubicBezTo>
                  <a:pt x="244994" y="0"/>
                  <a:pt x="301546" y="29424"/>
                  <a:pt x="336088" y="78887"/>
                </a:cubicBezTo>
                <a:cubicBezTo>
                  <a:pt x="370631" y="128350"/>
                  <a:pt x="378763" y="191444"/>
                  <a:pt x="357873" y="248058"/>
                </a:cubicBezTo>
                <a:cubicBezTo>
                  <a:pt x="336461" y="306087"/>
                  <a:pt x="272822" y="336703"/>
                  <a:pt x="262900" y="410227"/>
                </a:cubicBezTo>
                <a:cubicBezTo>
                  <a:pt x="266555" y="409259"/>
                  <a:pt x="270286" y="408365"/>
                  <a:pt x="273941" y="407471"/>
                </a:cubicBezTo>
                <a:cubicBezTo>
                  <a:pt x="280581" y="405757"/>
                  <a:pt x="287370" y="409855"/>
                  <a:pt x="289012" y="416484"/>
                </a:cubicBezTo>
                <a:cubicBezTo>
                  <a:pt x="290653" y="423114"/>
                  <a:pt x="286624" y="429893"/>
                  <a:pt x="279984" y="431532"/>
                </a:cubicBezTo>
                <a:cubicBezTo>
                  <a:pt x="218434" y="446877"/>
                  <a:pt x="156884" y="462222"/>
                  <a:pt x="95334" y="477642"/>
                </a:cubicBezTo>
                <a:cubicBezTo>
                  <a:pt x="88694" y="479281"/>
                  <a:pt x="81905" y="475258"/>
                  <a:pt x="80263" y="468554"/>
                </a:cubicBezTo>
                <a:cubicBezTo>
                  <a:pt x="78622" y="461924"/>
                  <a:pt x="82651" y="455220"/>
                  <a:pt x="89291" y="453507"/>
                </a:cubicBezTo>
                <a:cubicBezTo>
                  <a:pt x="139575" y="440992"/>
                  <a:pt x="189860" y="428403"/>
                  <a:pt x="240145" y="415888"/>
                </a:cubicBezTo>
                <a:cubicBezTo>
                  <a:pt x="238354" y="413132"/>
                  <a:pt x="237757" y="410599"/>
                  <a:pt x="238205" y="407396"/>
                </a:cubicBezTo>
                <a:cubicBezTo>
                  <a:pt x="238876" y="402182"/>
                  <a:pt x="239772" y="397116"/>
                  <a:pt x="240965" y="392051"/>
                </a:cubicBezTo>
                <a:cubicBezTo>
                  <a:pt x="242084" y="387134"/>
                  <a:pt x="243427" y="382367"/>
                  <a:pt x="245069" y="377674"/>
                </a:cubicBezTo>
                <a:cubicBezTo>
                  <a:pt x="246561" y="373130"/>
                  <a:pt x="248277" y="368660"/>
                  <a:pt x="250216" y="364265"/>
                </a:cubicBezTo>
                <a:cubicBezTo>
                  <a:pt x="252007" y="360019"/>
                  <a:pt x="254021" y="355848"/>
                  <a:pt x="256185" y="351751"/>
                </a:cubicBezTo>
                <a:cubicBezTo>
                  <a:pt x="258274" y="347877"/>
                  <a:pt x="260587" y="344004"/>
                  <a:pt x="262900" y="340205"/>
                </a:cubicBezTo>
                <a:cubicBezTo>
                  <a:pt x="265212" y="336554"/>
                  <a:pt x="267600" y="332979"/>
                  <a:pt x="270062" y="329403"/>
                </a:cubicBezTo>
                <a:cubicBezTo>
                  <a:pt x="272449" y="325977"/>
                  <a:pt x="274986" y="322624"/>
                  <a:pt x="277522" y="319347"/>
                </a:cubicBezTo>
                <a:cubicBezTo>
                  <a:pt x="279984" y="316069"/>
                  <a:pt x="282521" y="312941"/>
                  <a:pt x="285058" y="309812"/>
                </a:cubicBezTo>
                <a:cubicBezTo>
                  <a:pt x="287594" y="306758"/>
                  <a:pt x="290056" y="303704"/>
                  <a:pt x="292593" y="300724"/>
                </a:cubicBezTo>
                <a:cubicBezTo>
                  <a:pt x="294906" y="297968"/>
                  <a:pt x="297218" y="295211"/>
                  <a:pt x="299531" y="292530"/>
                </a:cubicBezTo>
                <a:cubicBezTo>
                  <a:pt x="300725" y="291114"/>
                  <a:pt x="301919" y="289699"/>
                  <a:pt x="303038" y="288284"/>
                </a:cubicBezTo>
                <a:cubicBezTo>
                  <a:pt x="305351" y="285528"/>
                  <a:pt x="307663" y="282771"/>
                  <a:pt x="309827" y="279941"/>
                </a:cubicBezTo>
                <a:cubicBezTo>
                  <a:pt x="311990" y="277259"/>
                  <a:pt x="314079" y="274577"/>
                  <a:pt x="316168" y="271821"/>
                </a:cubicBezTo>
                <a:cubicBezTo>
                  <a:pt x="318108" y="269214"/>
                  <a:pt x="320048" y="266532"/>
                  <a:pt x="321838" y="263776"/>
                </a:cubicBezTo>
                <a:cubicBezTo>
                  <a:pt x="323554" y="261169"/>
                  <a:pt x="325270" y="258487"/>
                  <a:pt x="326837" y="255731"/>
                </a:cubicBezTo>
                <a:cubicBezTo>
                  <a:pt x="328329" y="253124"/>
                  <a:pt x="329747" y="250442"/>
                  <a:pt x="331090" y="247686"/>
                </a:cubicBezTo>
                <a:cubicBezTo>
                  <a:pt x="332358" y="245004"/>
                  <a:pt x="333552" y="242248"/>
                  <a:pt x="334596" y="239492"/>
                </a:cubicBezTo>
                <a:cubicBezTo>
                  <a:pt x="352651" y="190550"/>
                  <a:pt x="345563" y="135873"/>
                  <a:pt x="315721" y="93115"/>
                </a:cubicBezTo>
                <a:cubicBezTo>
                  <a:pt x="285804" y="50282"/>
                  <a:pt x="236862" y="24806"/>
                  <a:pt x="184638" y="24806"/>
                </a:cubicBezTo>
                <a:cubicBezTo>
                  <a:pt x="132413" y="24806"/>
                  <a:pt x="83471" y="50282"/>
                  <a:pt x="53554" y="93115"/>
                </a:cubicBezTo>
                <a:cubicBezTo>
                  <a:pt x="23712" y="135873"/>
                  <a:pt x="16624" y="190550"/>
                  <a:pt x="34679" y="239492"/>
                </a:cubicBezTo>
                <a:cubicBezTo>
                  <a:pt x="35425" y="241428"/>
                  <a:pt x="36246" y="243365"/>
                  <a:pt x="37066" y="245302"/>
                </a:cubicBezTo>
                <a:cubicBezTo>
                  <a:pt x="37962" y="247239"/>
                  <a:pt x="38857" y="249175"/>
                  <a:pt x="39827" y="251038"/>
                </a:cubicBezTo>
                <a:cubicBezTo>
                  <a:pt x="40871" y="252975"/>
                  <a:pt x="41916" y="254837"/>
                  <a:pt x="43035" y="256699"/>
                </a:cubicBezTo>
                <a:cubicBezTo>
                  <a:pt x="44154" y="258636"/>
                  <a:pt x="45273" y="260498"/>
                  <a:pt x="46541" y="262361"/>
                </a:cubicBezTo>
                <a:cubicBezTo>
                  <a:pt x="47810" y="264297"/>
                  <a:pt x="49078" y="266234"/>
                  <a:pt x="50421" y="268096"/>
                </a:cubicBezTo>
                <a:cubicBezTo>
                  <a:pt x="51241" y="269288"/>
                  <a:pt x="52062" y="270406"/>
                  <a:pt x="52957" y="271598"/>
                </a:cubicBezTo>
                <a:cubicBezTo>
                  <a:pt x="54375" y="273534"/>
                  <a:pt x="55867" y="275471"/>
                  <a:pt x="57359" y="277333"/>
                </a:cubicBezTo>
                <a:cubicBezTo>
                  <a:pt x="58851" y="279345"/>
                  <a:pt x="60418" y="281281"/>
                  <a:pt x="61985" y="283144"/>
                </a:cubicBezTo>
                <a:cubicBezTo>
                  <a:pt x="63626" y="285155"/>
                  <a:pt x="65267" y="287092"/>
                  <a:pt x="66909" y="289103"/>
                </a:cubicBezTo>
                <a:cubicBezTo>
                  <a:pt x="68774" y="291338"/>
                  <a:pt x="70714" y="293573"/>
                  <a:pt x="72579" y="295882"/>
                </a:cubicBezTo>
                <a:cubicBezTo>
                  <a:pt x="74593" y="298191"/>
                  <a:pt x="76608" y="300575"/>
                  <a:pt x="78547" y="302959"/>
                </a:cubicBezTo>
                <a:cubicBezTo>
                  <a:pt x="80338" y="305119"/>
                  <a:pt x="82128" y="307205"/>
                  <a:pt x="83844" y="309365"/>
                </a:cubicBezTo>
                <a:cubicBezTo>
                  <a:pt x="85635" y="311600"/>
                  <a:pt x="87425" y="313760"/>
                  <a:pt x="89216" y="315995"/>
                </a:cubicBezTo>
                <a:cubicBezTo>
                  <a:pt x="91007" y="318304"/>
                  <a:pt x="92797" y="320613"/>
                  <a:pt x="94513" y="322922"/>
                </a:cubicBezTo>
                <a:cubicBezTo>
                  <a:pt x="96304" y="325306"/>
                  <a:pt x="98020" y="327764"/>
                  <a:pt x="99736" y="330223"/>
                </a:cubicBezTo>
                <a:cubicBezTo>
                  <a:pt x="101526" y="332681"/>
                  <a:pt x="103167" y="335214"/>
                  <a:pt x="104883" y="337821"/>
                </a:cubicBezTo>
                <a:cubicBezTo>
                  <a:pt x="105928" y="339460"/>
                  <a:pt x="106898" y="341024"/>
                  <a:pt x="107868" y="342737"/>
                </a:cubicBezTo>
                <a:cubicBezTo>
                  <a:pt x="109509" y="345419"/>
                  <a:pt x="111076" y="348175"/>
                  <a:pt x="112642" y="350931"/>
                </a:cubicBezTo>
                <a:cubicBezTo>
                  <a:pt x="114135" y="353762"/>
                  <a:pt x="115627" y="356667"/>
                  <a:pt x="116970" y="359572"/>
                </a:cubicBezTo>
                <a:cubicBezTo>
                  <a:pt x="118387" y="362627"/>
                  <a:pt x="119730" y="365681"/>
                  <a:pt x="120998" y="368735"/>
                </a:cubicBezTo>
                <a:cubicBezTo>
                  <a:pt x="122267" y="371938"/>
                  <a:pt x="123386" y="375141"/>
                  <a:pt x="124505" y="378344"/>
                </a:cubicBezTo>
                <a:cubicBezTo>
                  <a:pt x="125549" y="381697"/>
                  <a:pt x="126519" y="385049"/>
                  <a:pt x="127415" y="388401"/>
                </a:cubicBezTo>
                <a:cubicBezTo>
                  <a:pt x="129131" y="395031"/>
                  <a:pt x="125102" y="401809"/>
                  <a:pt x="118462" y="403523"/>
                </a:cubicBezTo>
                <a:cubicBezTo>
                  <a:pt x="111822" y="405236"/>
                  <a:pt x="105033" y="401213"/>
                  <a:pt x="103391" y="394584"/>
                </a:cubicBezTo>
                <a:cubicBezTo>
                  <a:pt x="87276" y="332085"/>
                  <a:pt x="31247" y="301767"/>
                  <a:pt x="11402" y="248058"/>
                </a:cubicBezTo>
                <a:cubicBezTo>
                  <a:pt x="-9488" y="191444"/>
                  <a:pt x="-1356" y="128350"/>
                  <a:pt x="33187" y="78887"/>
                </a:cubicBezTo>
                <a:cubicBezTo>
                  <a:pt x="67729" y="29424"/>
                  <a:pt x="124281" y="0"/>
                  <a:pt x="184638" y="0"/>
                </a:cubicBezTo>
                <a:close/>
              </a:path>
            </a:pathLst>
          </a:custGeom>
          <a:solidFill>
            <a:srgbClr val="7188A8"/>
          </a:solidFill>
          <a:ln>
            <a:solidFill>
              <a:srgbClr val="7188A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25" name="组合 24"/>
          <p:cNvGrpSpPr/>
          <p:nvPr/>
        </p:nvGrpSpPr>
        <p:grpSpPr>
          <a:xfrm>
            <a:off x="363538" y="467169"/>
            <a:ext cx="2354103" cy="583767"/>
            <a:chOff x="334963" y="486219"/>
            <a:chExt cx="2354103" cy="583767"/>
          </a:xfrm>
        </p:grpSpPr>
        <p:sp>
          <p:nvSpPr>
            <p:cNvPr id="14" name="文本框 13"/>
            <p:cNvSpPr txBox="1"/>
            <p:nvPr/>
          </p:nvSpPr>
          <p:spPr>
            <a:xfrm>
              <a:off x="880586" y="486421"/>
              <a:ext cx="1808480" cy="583565"/>
            </a:xfrm>
            <a:prstGeom prst="rect">
              <a:avLst/>
            </a:prstGeom>
            <a:noFill/>
          </p:spPr>
          <p:txBody>
            <a:bodyPr wrap="none" rtlCol="0">
              <a:spAutoFit/>
            </a:bodyPr>
            <a:lstStyle/>
            <a:p>
              <a:r>
                <a:rPr lang="zh-CN" altLang="en-US" sz="3200" b="1" dirty="0">
                  <a:solidFill>
                    <a:srgbClr val="7188A8"/>
                  </a:solidFill>
                  <a:cs typeface="+mn-ea"/>
                  <a:sym typeface="+mn-lt"/>
                </a:rPr>
                <a:t>开发意图</a:t>
              </a:r>
            </a:p>
          </p:txBody>
        </p:sp>
        <p:sp>
          <p:nvSpPr>
            <p:cNvPr id="16" name="矩形 15"/>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sp>
        <p:nvSpPr>
          <p:cNvPr id="19" name="文本框2"/>
          <p:cNvSpPr/>
          <p:nvPr/>
        </p:nvSpPr>
        <p:spPr>
          <a:xfrm>
            <a:off x="2849245" y="1504315"/>
            <a:ext cx="6915150" cy="1198880"/>
          </a:xfrm>
          <a:prstGeom prst="rect">
            <a:avLst/>
          </a:prstGeom>
        </p:spPr>
        <p:txBody>
          <a:bodyPr wrap="square">
            <a:spAutoFit/>
          </a:bodyPr>
          <a:lstStyle/>
          <a:p>
            <a:pPr>
              <a:lnSpc>
                <a:spcPct val="150000"/>
              </a:lnSpc>
              <a:spcBef>
                <a:spcPts val="2950"/>
              </a:spcBef>
              <a:defRPr/>
            </a:pPr>
            <a:r>
              <a:rPr lang="zh-CN" sz="1600">
                <a:ln/>
                <a:solidFill>
                  <a:schemeClr val="tx1"/>
                </a:solidFill>
                <a:effectLst>
                  <a:outerShdw blurRad="38100" dist="19050" dir="2700000" algn="tl" rotWithShape="0">
                    <a:schemeClr val="dk1">
                      <a:alpha val="40000"/>
                    </a:schemeClr>
                  </a:outerShdw>
                </a:effectLst>
                <a:ea typeface="+mn-lt"/>
                <a:cs typeface="+mn-lt"/>
                <a:sym typeface="+mn-ea"/>
              </a:rPr>
              <a:t>因为项目组成员正在上软件工程课，之前没有系统的软件工程开发经验，本次开发《</a:t>
            </a:r>
            <a:r>
              <a:rPr lang="en-US" sz="1600">
                <a:ln/>
                <a:solidFill>
                  <a:schemeClr val="tx1"/>
                </a:solidFill>
                <a:effectLst>
                  <a:outerShdw blurRad="38100" dist="19050" dir="2700000" algn="tl" rotWithShape="0">
                    <a:schemeClr val="dk1">
                      <a:alpha val="40000"/>
                    </a:schemeClr>
                  </a:outerShdw>
                </a:effectLst>
                <a:ea typeface="+mn-lt"/>
                <a:cs typeface="+mn-lt"/>
                <a:sym typeface="+mn-ea"/>
              </a:rPr>
              <a:t>Flappy Bird</a:t>
            </a:r>
            <a:r>
              <a:rPr lang="zh-CN" sz="1600">
                <a:ln/>
                <a:solidFill>
                  <a:schemeClr val="tx1"/>
                </a:solidFill>
                <a:effectLst>
                  <a:outerShdw blurRad="38100" dist="19050" dir="2700000" algn="tl" rotWithShape="0">
                    <a:schemeClr val="dk1">
                      <a:alpha val="40000"/>
                    </a:schemeClr>
                  </a:outerShdw>
                </a:effectLst>
                <a:ea typeface="+mn-lt"/>
                <a:cs typeface="+mn-lt"/>
                <a:sym typeface="+mn-ea"/>
              </a:rPr>
              <a:t>》系统是为了使项目组成员积累系统的软件工程开发经验，熟练掌握课程内容，并取得一个优良的成绩。</a:t>
            </a:r>
            <a:endParaRPr lang="zh-CN" altLang="en-US" sz="1600" dirty="0">
              <a:ln/>
              <a:solidFill>
                <a:schemeClr val="tx1"/>
              </a:solidFill>
              <a:effectLst>
                <a:outerShdw blurRad="38100" dist="19050" dir="2700000" algn="tl" rotWithShape="0">
                  <a:schemeClr val="dk1">
                    <a:alpha val="40000"/>
                  </a:schemeClr>
                </a:outerShdw>
              </a:effectLst>
              <a:ea typeface="+mn-lt"/>
              <a:cs typeface="+mn-lt"/>
              <a:sym typeface="+mn-ea"/>
            </a:endParaRPr>
          </a:p>
        </p:txBody>
      </p:sp>
      <p:sp>
        <p:nvSpPr>
          <p:cNvPr id="22" name="椭圆 12"/>
          <p:cNvSpPr/>
          <p:nvPr/>
        </p:nvSpPr>
        <p:spPr>
          <a:xfrm>
            <a:off x="2185353" y="4145474"/>
            <a:ext cx="300899" cy="495300"/>
          </a:xfrm>
          <a:custGeom>
            <a:avLst/>
            <a:gdLst>
              <a:gd name="connsiteX0" fmla="*/ 139276 w 369275"/>
              <a:gd name="connsiteY0" fmla="*/ 570066 h 607851"/>
              <a:gd name="connsiteX1" fmla="*/ 156809 w 369275"/>
              <a:gd name="connsiteY1" fmla="*/ 570811 h 607851"/>
              <a:gd name="connsiteX2" fmla="*/ 212465 w 369275"/>
              <a:gd name="connsiteY2" fmla="*/ 570811 h 607851"/>
              <a:gd name="connsiteX3" fmla="*/ 229998 w 369275"/>
              <a:gd name="connsiteY3" fmla="*/ 570066 h 607851"/>
              <a:gd name="connsiteX4" fmla="*/ 230818 w 369275"/>
              <a:gd name="connsiteY4" fmla="*/ 587580 h 607851"/>
              <a:gd name="connsiteX5" fmla="*/ 184637 w 369275"/>
              <a:gd name="connsiteY5" fmla="*/ 607851 h 607851"/>
              <a:gd name="connsiteX6" fmla="*/ 138456 w 369275"/>
              <a:gd name="connsiteY6" fmla="*/ 587580 h 607851"/>
              <a:gd name="connsiteX7" fmla="*/ 139276 w 369275"/>
              <a:gd name="connsiteY7" fmla="*/ 570066 h 607851"/>
              <a:gd name="connsiteX8" fmla="*/ 273919 w 369275"/>
              <a:gd name="connsiteY8" fmla="*/ 497785 h 607851"/>
              <a:gd name="connsiteX9" fmla="*/ 288986 w 369275"/>
              <a:gd name="connsiteY9" fmla="*/ 506874 h 607851"/>
              <a:gd name="connsiteX10" fmla="*/ 279961 w 369275"/>
              <a:gd name="connsiteY10" fmla="*/ 521849 h 607851"/>
              <a:gd name="connsiteX11" fmla="*/ 95356 w 369275"/>
              <a:gd name="connsiteY11" fmla="*/ 567966 h 607851"/>
              <a:gd name="connsiteX12" fmla="*/ 80289 w 369275"/>
              <a:gd name="connsiteY12" fmla="*/ 558951 h 607851"/>
              <a:gd name="connsiteX13" fmla="*/ 89314 w 369275"/>
              <a:gd name="connsiteY13" fmla="*/ 543902 h 607851"/>
              <a:gd name="connsiteX14" fmla="*/ 273919 w 369275"/>
              <a:gd name="connsiteY14" fmla="*/ 497785 h 607851"/>
              <a:gd name="connsiteX15" fmla="*/ 273919 w 369275"/>
              <a:gd name="connsiteY15" fmla="*/ 452696 h 607851"/>
              <a:gd name="connsiteX16" fmla="*/ 288986 w 369275"/>
              <a:gd name="connsiteY16" fmla="*/ 461701 h 607851"/>
              <a:gd name="connsiteX17" fmla="*/ 279961 w 369275"/>
              <a:gd name="connsiteY17" fmla="*/ 476736 h 607851"/>
              <a:gd name="connsiteX18" fmla="*/ 95356 w 369275"/>
              <a:gd name="connsiteY18" fmla="*/ 522731 h 607851"/>
              <a:gd name="connsiteX19" fmla="*/ 80289 w 369275"/>
              <a:gd name="connsiteY19" fmla="*/ 513726 h 607851"/>
              <a:gd name="connsiteX20" fmla="*/ 89314 w 369275"/>
              <a:gd name="connsiteY20" fmla="*/ 498691 h 607851"/>
              <a:gd name="connsiteX21" fmla="*/ 273919 w 369275"/>
              <a:gd name="connsiteY21" fmla="*/ 452696 h 607851"/>
              <a:gd name="connsiteX22" fmla="*/ 184673 w 369275"/>
              <a:gd name="connsiteY22" fmla="*/ 227009 h 607851"/>
              <a:gd name="connsiteX23" fmla="*/ 198173 w 369275"/>
              <a:gd name="connsiteY23" fmla="*/ 227456 h 607851"/>
              <a:gd name="connsiteX24" fmla="*/ 211748 w 369275"/>
              <a:gd name="connsiteY24" fmla="*/ 228947 h 607851"/>
              <a:gd name="connsiteX25" fmla="*/ 225248 w 369275"/>
              <a:gd name="connsiteY25" fmla="*/ 231406 h 607851"/>
              <a:gd name="connsiteX26" fmla="*/ 238674 w 369275"/>
              <a:gd name="connsiteY26" fmla="*/ 234908 h 607851"/>
              <a:gd name="connsiteX27" fmla="*/ 242776 w 369275"/>
              <a:gd name="connsiteY27" fmla="*/ 256593 h 607851"/>
              <a:gd name="connsiteX28" fmla="*/ 241657 w 369275"/>
              <a:gd name="connsiteY28" fmla="*/ 257562 h 607851"/>
              <a:gd name="connsiteX29" fmla="*/ 240464 w 369275"/>
              <a:gd name="connsiteY29" fmla="*/ 258680 h 607851"/>
              <a:gd name="connsiteX30" fmla="*/ 239271 w 369275"/>
              <a:gd name="connsiteY30" fmla="*/ 260021 h 607851"/>
              <a:gd name="connsiteX31" fmla="*/ 238003 w 369275"/>
              <a:gd name="connsiteY31" fmla="*/ 261586 h 607851"/>
              <a:gd name="connsiteX32" fmla="*/ 236735 w 369275"/>
              <a:gd name="connsiteY32" fmla="*/ 263449 h 607851"/>
              <a:gd name="connsiteX33" fmla="*/ 235467 w 369275"/>
              <a:gd name="connsiteY33" fmla="*/ 265461 h 607851"/>
              <a:gd name="connsiteX34" fmla="*/ 234199 w 369275"/>
              <a:gd name="connsiteY34" fmla="*/ 267697 h 607851"/>
              <a:gd name="connsiteX35" fmla="*/ 233080 w 369275"/>
              <a:gd name="connsiteY35" fmla="*/ 269932 h 607851"/>
              <a:gd name="connsiteX36" fmla="*/ 231812 w 369275"/>
              <a:gd name="connsiteY36" fmla="*/ 272615 h 607851"/>
              <a:gd name="connsiteX37" fmla="*/ 230618 w 369275"/>
              <a:gd name="connsiteY37" fmla="*/ 275521 h 607851"/>
              <a:gd name="connsiteX38" fmla="*/ 229425 w 369275"/>
              <a:gd name="connsiteY38" fmla="*/ 278726 h 607851"/>
              <a:gd name="connsiteX39" fmla="*/ 228232 w 369275"/>
              <a:gd name="connsiteY39" fmla="*/ 282079 h 607851"/>
              <a:gd name="connsiteX40" fmla="*/ 227113 w 369275"/>
              <a:gd name="connsiteY40" fmla="*/ 285656 h 607851"/>
              <a:gd name="connsiteX41" fmla="*/ 225994 w 369275"/>
              <a:gd name="connsiteY41" fmla="*/ 289457 h 607851"/>
              <a:gd name="connsiteX42" fmla="*/ 224950 w 369275"/>
              <a:gd name="connsiteY42" fmla="*/ 293555 h 607851"/>
              <a:gd name="connsiteX43" fmla="*/ 223906 w 369275"/>
              <a:gd name="connsiteY43" fmla="*/ 297803 h 607851"/>
              <a:gd name="connsiteX44" fmla="*/ 222936 w 369275"/>
              <a:gd name="connsiteY44" fmla="*/ 302274 h 607851"/>
              <a:gd name="connsiteX45" fmla="*/ 221071 w 369275"/>
              <a:gd name="connsiteY45" fmla="*/ 311813 h 607851"/>
              <a:gd name="connsiteX46" fmla="*/ 219430 w 369275"/>
              <a:gd name="connsiteY46" fmla="*/ 322245 h 607851"/>
              <a:gd name="connsiteX47" fmla="*/ 218237 w 369275"/>
              <a:gd name="connsiteY47" fmla="*/ 330964 h 607851"/>
              <a:gd name="connsiteX48" fmla="*/ 216969 w 369275"/>
              <a:gd name="connsiteY48" fmla="*/ 342887 h 607851"/>
              <a:gd name="connsiteX49" fmla="*/ 215776 w 369275"/>
              <a:gd name="connsiteY49" fmla="*/ 355630 h 607851"/>
              <a:gd name="connsiteX50" fmla="*/ 214880 w 369275"/>
              <a:gd name="connsiteY50" fmla="*/ 369193 h 607851"/>
              <a:gd name="connsiteX51" fmla="*/ 201753 w 369275"/>
              <a:gd name="connsiteY51" fmla="*/ 380818 h 607851"/>
              <a:gd name="connsiteX52" fmla="*/ 190117 w 369275"/>
              <a:gd name="connsiteY52" fmla="*/ 367702 h 607851"/>
              <a:gd name="connsiteX53" fmla="*/ 191385 w 369275"/>
              <a:gd name="connsiteY53" fmla="*/ 349221 h 607851"/>
              <a:gd name="connsiteX54" fmla="*/ 192206 w 369275"/>
              <a:gd name="connsiteY54" fmla="*/ 340428 h 607851"/>
              <a:gd name="connsiteX55" fmla="*/ 193101 w 369275"/>
              <a:gd name="connsiteY55" fmla="*/ 332007 h 607851"/>
              <a:gd name="connsiteX56" fmla="*/ 194071 w 369275"/>
              <a:gd name="connsiteY56" fmla="*/ 323959 h 607851"/>
              <a:gd name="connsiteX57" fmla="*/ 194816 w 369275"/>
              <a:gd name="connsiteY57" fmla="*/ 318743 h 607851"/>
              <a:gd name="connsiteX58" fmla="*/ 196010 w 369275"/>
              <a:gd name="connsiteY58" fmla="*/ 311216 h 607851"/>
              <a:gd name="connsiteX59" fmla="*/ 197203 w 369275"/>
              <a:gd name="connsiteY59" fmla="*/ 303988 h 607851"/>
              <a:gd name="connsiteX60" fmla="*/ 198620 w 369275"/>
              <a:gd name="connsiteY60" fmla="*/ 297132 h 607851"/>
              <a:gd name="connsiteX61" fmla="*/ 200038 w 369275"/>
              <a:gd name="connsiteY61" fmla="*/ 290574 h 607851"/>
              <a:gd name="connsiteX62" fmla="*/ 201604 w 369275"/>
              <a:gd name="connsiteY62" fmla="*/ 284389 h 607851"/>
              <a:gd name="connsiteX63" fmla="*/ 203319 w 369275"/>
              <a:gd name="connsiteY63" fmla="*/ 278502 h 607851"/>
              <a:gd name="connsiteX64" fmla="*/ 205110 w 369275"/>
              <a:gd name="connsiteY64" fmla="*/ 272839 h 607851"/>
              <a:gd name="connsiteX65" fmla="*/ 207049 w 369275"/>
              <a:gd name="connsiteY65" fmla="*/ 267548 h 607851"/>
              <a:gd name="connsiteX66" fmla="*/ 209137 w 369275"/>
              <a:gd name="connsiteY66" fmla="*/ 262629 h 607851"/>
              <a:gd name="connsiteX67" fmla="*/ 211300 w 369275"/>
              <a:gd name="connsiteY67" fmla="*/ 257935 h 607851"/>
              <a:gd name="connsiteX68" fmla="*/ 212419 w 369275"/>
              <a:gd name="connsiteY68" fmla="*/ 255848 h 607851"/>
              <a:gd name="connsiteX69" fmla="*/ 213240 w 369275"/>
              <a:gd name="connsiteY69" fmla="*/ 254358 h 607851"/>
              <a:gd name="connsiteX70" fmla="*/ 208093 w 369275"/>
              <a:gd name="connsiteY70" fmla="*/ 253538 h 607851"/>
              <a:gd name="connsiteX71" fmla="*/ 196383 w 369275"/>
              <a:gd name="connsiteY71" fmla="*/ 252197 h 607851"/>
              <a:gd name="connsiteX72" fmla="*/ 184673 w 369275"/>
              <a:gd name="connsiteY72" fmla="*/ 251824 h 607851"/>
              <a:gd name="connsiteX73" fmla="*/ 172962 w 369275"/>
              <a:gd name="connsiteY73" fmla="*/ 252197 h 607851"/>
              <a:gd name="connsiteX74" fmla="*/ 161252 w 369275"/>
              <a:gd name="connsiteY74" fmla="*/ 253538 h 607851"/>
              <a:gd name="connsiteX75" fmla="*/ 156106 w 369275"/>
              <a:gd name="connsiteY75" fmla="*/ 254358 h 607851"/>
              <a:gd name="connsiteX76" fmla="*/ 157001 w 369275"/>
              <a:gd name="connsiteY76" fmla="*/ 255848 h 607851"/>
              <a:gd name="connsiteX77" fmla="*/ 158045 w 369275"/>
              <a:gd name="connsiteY77" fmla="*/ 257935 h 607851"/>
              <a:gd name="connsiteX78" fmla="*/ 160208 w 369275"/>
              <a:gd name="connsiteY78" fmla="*/ 262629 h 607851"/>
              <a:gd name="connsiteX79" fmla="*/ 162296 w 369275"/>
              <a:gd name="connsiteY79" fmla="*/ 267548 h 607851"/>
              <a:gd name="connsiteX80" fmla="*/ 164236 w 369275"/>
              <a:gd name="connsiteY80" fmla="*/ 272839 h 607851"/>
              <a:gd name="connsiteX81" fmla="*/ 166026 w 369275"/>
              <a:gd name="connsiteY81" fmla="*/ 278502 h 607851"/>
              <a:gd name="connsiteX82" fmla="*/ 167741 w 369275"/>
              <a:gd name="connsiteY82" fmla="*/ 284389 h 607851"/>
              <a:gd name="connsiteX83" fmla="*/ 169308 w 369275"/>
              <a:gd name="connsiteY83" fmla="*/ 290574 h 607851"/>
              <a:gd name="connsiteX84" fmla="*/ 170725 w 369275"/>
              <a:gd name="connsiteY84" fmla="*/ 297132 h 607851"/>
              <a:gd name="connsiteX85" fmla="*/ 172142 w 369275"/>
              <a:gd name="connsiteY85" fmla="*/ 303988 h 607851"/>
              <a:gd name="connsiteX86" fmla="*/ 173410 w 369275"/>
              <a:gd name="connsiteY86" fmla="*/ 311216 h 607851"/>
              <a:gd name="connsiteX87" fmla="*/ 174529 w 369275"/>
              <a:gd name="connsiteY87" fmla="*/ 318743 h 607851"/>
              <a:gd name="connsiteX88" fmla="*/ 176244 w 369275"/>
              <a:gd name="connsiteY88" fmla="*/ 332007 h 607851"/>
              <a:gd name="connsiteX89" fmla="*/ 177960 w 369275"/>
              <a:gd name="connsiteY89" fmla="*/ 349221 h 607851"/>
              <a:gd name="connsiteX90" fmla="*/ 179228 w 369275"/>
              <a:gd name="connsiteY90" fmla="*/ 367702 h 607851"/>
              <a:gd name="connsiteX91" fmla="*/ 167592 w 369275"/>
              <a:gd name="connsiteY91" fmla="*/ 380818 h 607851"/>
              <a:gd name="connsiteX92" fmla="*/ 154465 w 369275"/>
              <a:gd name="connsiteY92" fmla="*/ 369193 h 607851"/>
              <a:gd name="connsiteX93" fmla="*/ 153570 w 369275"/>
              <a:gd name="connsiteY93" fmla="*/ 355630 h 607851"/>
              <a:gd name="connsiteX94" fmla="*/ 152451 w 369275"/>
              <a:gd name="connsiteY94" fmla="*/ 342887 h 607851"/>
              <a:gd name="connsiteX95" fmla="*/ 151108 w 369275"/>
              <a:gd name="connsiteY95" fmla="*/ 330964 h 607851"/>
              <a:gd name="connsiteX96" fmla="*/ 149915 w 369275"/>
              <a:gd name="connsiteY96" fmla="*/ 322245 h 607851"/>
              <a:gd name="connsiteX97" fmla="*/ 148274 w 369275"/>
              <a:gd name="connsiteY97" fmla="*/ 311813 h 607851"/>
              <a:gd name="connsiteX98" fmla="*/ 146409 w 369275"/>
              <a:gd name="connsiteY98" fmla="*/ 302274 h 607851"/>
              <a:gd name="connsiteX99" fmla="*/ 144395 w 369275"/>
              <a:gd name="connsiteY99" fmla="*/ 293555 h 607851"/>
              <a:gd name="connsiteX100" fmla="*/ 142232 w 369275"/>
              <a:gd name="connsiteY100" fmla="*/ 285656 h 607851"/>
              <a:gd name="connsiteX101" fmla="*/ 141113 w 369275"/>
              <a:gd name="connsiteY101" fmla="*/ 282079 h 607851"/>
              <a:gd name="connsiteX102" fmla="*/ 139920 w 369275"/>
              <a:gd name="connsiteY102" fmla="*/ 278726 h 607851"/>
              <a:gd name="connsiteX103" fmla="*/ 138727 w 369275"/>
              <a:gd name="connsiteY103" fmla="*/ 275521 h 607851"/>
              <a:gd name="connsiteX104" fmla="*/ 137533 w 369275"/>
              <a:gd name="connsiteY104" fmla="*/ 272615 h 607851"/>
              <a:gd name="connsiteX105" fmla="*/ 136265 w 369275"/>
              <a:gd name="connsiteY105" fmla="*/ 269932 h 607851"/>
              <a:gd name="connsiteX106" fmla="*/ 135146 w 369275"/>
              <a:gd name="connsiteY106" fmla="*/ 267697 h 607851"/>
              <a:gd name="connsiteX107" fmla="*/ 133878 w 369275"/>
              <a:gd name="connsiteY107" fmla="*/ 265461 h 607851"/>
              <a:gd name="connsiteX108" fmla="*/ 132611 w 369275"/>
              <a:gd name="connsiteY108" fmla="*/ 263449 h 607851"/>
              <a:gd name="connsiteX109" fmla="*/ 131343 w 369275"/>
              <a:gd name="connsiteY109" fmla="*/ 261586 h 607851"/>
              <a:gd name="connsiteX110" fmla="*/ 130075 w 369275"/>
              <a:gd name="connsiteY110" fmla="*/ 260021 h 607851"/>
              <a:gd name="connsiteX111" fmla="*/ 128881 w 369275"/>
              <a:gd name="connsiteY111" fmla="*/ 258680 h 607851"/>
              <a:gd name="connsiteX112" fmla="*/ 127688 w 369275"/>
              <a:gd name="connsiteY112" fmla="*/ 257562 h 607851"/>
              <a:gd name="connsiteX113" fmla="*/ 126569 w 369275"/>
              <a:gd name="connsiteY113" fmla="*/ 256593 h 607851"/>
              <a:gd name="connsiteX114" fmla="*/ 130671 w 369275"/>
              <a:gd name="connsiteY114" fmla="*/ 234908 h 607851"/>
              <a:gd name="connsiteX115" fmla="*/ 144097 w 369275"/>
              <a:gd name="connsiteY115" fmla="*/ 231406 h 607851"/>
              <a:gd name="connsiteX116" fmla="*/ 157597 w 369275"/>
              <a:gd name="connsiteY116" fmla="*/ 228947 h 607851"/>
              <a:gd name="connsiteX117" fmla="*/ 171172 w 369275"/>
              <a:gd name="connsiteY117" fmla="*/ 227456 h 607851"/>
              <a:gd name="connsiteX118" fmla="*/ 184673 w 369275"/>
              <a:gd name="connsiteY118" fmla="*/ 227009 h 607851"/>
              <a:gd name="connsiteX119" fmla="*/ 184638 w 369275"/>
              <a:gd name="connsiteY119" fmla="*/ 0 h 607851"/>
              <a:gd name="connsiteX120" fmla="*/ 336088 w 369275"/>
              <a:gd name="connsiteY120" fmla="*/ 78887 h 607851"/>
              <a:gd name="connsiteX121" fmla="*/ 357873 w 369275"/>
              <a:gd name="connsiteY121" fmla="*/ 248058 h 607851"/>
              <a:gd name="connsiteX122" fmla="*/ 262900 w 369275"/>
              <a:gd name="connsiteY122" fmla="*/ 410227 h 607851"/>
              <a:gd name="connsiteX123" fmla="*/ 273941 w 369275"/>
              <a:gd name="connsiteY123" fmla="*/ 407471 h 607851"/>
              <a:gd name="connsiteX124" fmla="*/ 289012 w 369275"/>
              <a:gd name="connsiteY124" fmla="*/ 416484 h 607851"/>
              <a:gd name="connsiteX125" fmla="*/ 279984 w 369275"/>
              <a:gd name="connsiteY125" fmla="*/ 431532 h 607851"/>
              <a:gd name="connsiteX126" fmla="*/ 95334 w 369275"/>
              <a:gd name="connsiteY126" fmla="*/ 477642 h 607851"/>
              <a:gd name="connsiteX127" fmla="*/ 80263 w 369275"/>
              <a:gd name="connsiteY127" fmla="*/ 468554 h 607851"/>
              <a:gd name="connsiteX128" fmla="*/ 89291 w 369275"/>
              <a:gd name="connsiteY128" fmla="*/ 453507 h 607851"/>
              <a:gd name="connsiteX129" fmla="*/ 240145 w 369275"/>
              <a:gd name="connsiteY129" fmla="*/ 415888 h 607851"/>
              <a:gd name="connsiteX130" fmla="*/ 238205 w 369275"/>
              <a:gd name="connsiteY130" fmla="*/ 407396 h 607851"/>
              <a:gd name="connsiteX131" fmla="*/ 240965 w 369275"/>
              <a:gd name="connsiteY131" fmla="*/ 392051 h 607851"/>
              <a:gd name="connsiteX132" fmla="*/ 245069 w 369275"/>
              <a:gd name="connsiteY132" fmla="*/ 377674 h 607851"/>
              <a:gd name="connsiteX133" fmla="*/ 250216 w 369275"/>
              <a:gd name="connsiteY133" fmla="*/ 364265 h 607851"/>
              <a:gd name="connsiteX134" fmla="*/ 256185 w 369275"/>
              <a:gd name="connsiteY134" fmla="*/ 351751 h 607851"/>
              <a:gd name="connsiteX135" fmla="*/ 262900 w 369275"/>
              <a:gd name="connsiteY135" fmla="*/ 340205 h 607851"/>
              <a:gd name="connsiteX136" fmla="*/ 270062 w 369275"/>
              <a:gd name="connsiteY136" fmla="*/ 329403 h 607851"/>
              <a:gd name="connsiteX137" fmla="*/ 277522 w 369275"/>
              <a:gd name="connsiteY137" fmla="*/ 319347 h 607851"/>
              <a:gd name="connsiteX138" fmla="*/ 285058 w 369275"/>
              <a:gd name="connsiteY138" fmla="*/ 309812 h 607851"/>
              <a:gd name="connsiteX139" fmla="*/ 292593 w 369275"/>
              <a:gd name="connsiteY139" fmla="*/ 300724 h 607851"/>
              <a:gd name="connsiteX140" fmla="*/ 299531 w 369275"/>
              <a:gd name="connsiteY140" fmla="*/ 292530 h 607851"/>
              <a:gd name="connsiteX141" fmla="*/ 303038 w 369275"/>
              <a:gd name="connsiteY141" fmla="*/ 288284 h 607851"/>
              <a:gd name="connsiteX142" fmla="*/ 309827 w 369275"/>
              <a:gd name="connsiteY142" fmla="*/ 279941 h 607851"/>
              <a:gd name="connsiteX143" fmla="*/ 316168 w 369275"/>
              <a:gd name="connsiteY143" fmla="*/ 271821 h 607851"/>
              <a:gd name="connsiteX144" fmla="*/ 321838 w 369275"/>
              <a:gd name="connsiteY144" fmla="*/ 263776 h 607851"/>
              <a:gd name="connsiteX145" fmla="*/ 326837 w 369275"/>
              <a:gd name="connsiteY145" fmla="*/ 255731 h 607851"/>
              <a:gd name="connsiteX146" fmla="*/ 331090 w 369275"/>
              <a:gd name="connsiteY146" fmla="*/ 247686 h 607851"/>
              <a:gd name="connsiteX147" fmla="*/ 334596 w 369275"/>
              <a:gd name="connsiteY147" fmla="*/ 239492 h 607851"/>
              <a:gd name="connsiteX148" fmla="*/ 315721 w 369275"/>
              <a:gd name="connsiteY148" fmla="*/ 93115 h 607851"/>
              <a:gd name="connsiteX149" fmla="*/ 184638 w 369275"/>
              <a:gd name="connsiteY149" fmla="*/ 24806 h 607851"/>
              <a:gd name="connsiteX150" fmla="*/ 53554 w 369275"/>
              <a:gd name="connsiteY150" fmla="*/ 93115 h 607851"/>
              <a:gd name="connsiteX151" fmla="*/ 34679 w 369275"/>
              <a:gd name="connsiteY151" fmla="*/ 239492 h 607851"/>
              <a:gd name="connsiteX152" fmla="*/ 37066 w 369275"/>
              <a:gd name="connsiteY152" fmla="*/ 245302 h 607851"/>
              <a:gd name="connsiteX153" fmla="*/ 39827 w 369275"/>
              <a:gd name="connsiteY153" fmla="*/ 251038 h 607851"/>
              <a:gd name="connsiteX154" fmla="*/ 43035 w 369275"/>
              <a:gd name="connsiteY154" fmla="*/ 256699 h 607851"/>
              <a:gd name="connsiteX155" fmla="*/ 46541 w 369275"/>
              <a:gd name="connsiteY155" fmla="*/ 262361 h 607851"/>
              <a:gd name="connsiteX156" fmla="*/ 50421 w 369275"/>
              <a:gd name="connsiteY156" fmla="*/ 268096 h 607851"/>
              <a:gd name="connsiteX157" fmla="*/ 52957 w 369275"/>
              <a:gd name="connsiteY157" fmla="*/ 271598 h 607851"/>
              <a:gd name="connsiteX158" fmla="*/ 57359 w 369275"/>
              <a:gd name="connsiteY158" fmla="*/ 277333 h 607851"/>
              <a:gd name="connsiteX159" fmla="*/ 61985 w 369275"/>
              <a:gd name="connsiteY159" fmla="*/ 283144 h 607851"/>
              <a:gd name="connsiteX160" fmla="*/ 66909 w 369275"/>
              <a:gd name="connsiteY160" fmla="*/ 289103 h 607851"/>
              <a:gd name="connsiteX161" fmla="*/ 72579 w 369275"/>
              <a:gd name="connsiteY161" fmla="*/ 295882 h 607851"/>
              <a:gd name="connsiteX162" fmla="*/ 78547 w 369275"/>
              <a:gd name="connsiteY162" fmla="*/ 302959 h 607851"/>
              <a:gd name="connsiteX163" fmla="*/ 83844 w 369275"/>
              <a:gd name="connsiteY163" fmla="*/ 309365 h 607851"/>
              <a:gd name="connsiteX164" fmla="*/ 89216 w 369275"/>
              <a:gd name="connsiteY164" fmla="*/ 315995 h 607851"/>
              <a:gd name="connsiteX165" fmla="*/ 94513 w 369275"/>
              <a:gd name="connsiteY165" fmla="*/ 322922 h 607851"/>
              <a:gd name="connsiteX166" fmla="*/ 99736 w 369275"/>
              <a:gd name="connsiteY166" fmla="*/ 330223 h 607851"/>
              <a:gd name="connsiteX167" fmla="*/ 104883 w 369275"/>
              <a:gd name="connsiteY167" fmla="*/ 337821 h 607851"/>
              <a:gd name="connsiteX168" fmla="*/ 107868 w 369275"/>
              <a:gd name="connsiteY168" fmla="*/ 342737 h 607851"/>
              <a:gd name="connsiteX169" fmla="*/ 112642 w 369275"/>
              <a:gd name="connsiteY169" fmla="*/ 350931 h 607851"/>
              <a:gd name="connsiteX170" fmla="*/ 116970 w 369275"/>
              <a:gd name="connsiteY170" fmla="*/ 359572 h 607851"/>
              <a:gd name="connsiteX171" fmla="*/ 120998 w 369275"/>
              <a:gd name="connsiteY171" fmla="*/ 368735 h 607851"/>
              <a:gd name="connsiteX172" fmla="*/ 124505 w 369275"/>
              <a:gd name="connsiteY172" fmla="*/ 378344 h 607851"/>
              <a:gd name="connsiteX173" fmla="*/ 127415 w 369275"/>
              <a:gd name="connsiteY173" fmla="*/ 388401 h 607851"/>
              <a:gd name="connsiteX174" fmla="*/ 118462 w 369275"/>
              <a:gd name="connsiteY174" fmla="*/ 403523 h 607851"/>
              <a:gd name="connsiteX175" fmla="*/ 103391 w 369275"/>
              <a:gd name="connsiteY175" fmla="*/ 394584 h 607851"/>
              <a:gd name="connsiteX176" fmla="*/ 11402 w 369275"/>
              <a:gd name="connsiteY176" fmla="*/ 248058 h 607851"/>
              <a:gd name="connsiteX177" fmla="*/ 33187 w 369275"/>
              <a:gd name="connsiteY177" fmla="*/ 78887 h 607851"/>
              <a:gd name="connsiteX178" fmla="*/ 184638 w 369275"/>
              <a:gd name="connsiteY178"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369275" h="607851">
                <a:moveTo>
                  <a:pt x="139276" y="570066"/>
                </a:moveTo>
                <a:cubicBezTo>
                  <a:pt x="144275" y="565371"/>
                  <a:pt x="152183" y="565744"/>
                  <a:pt x="156809" y="570811"/>
                </a:cubicBezTo>
                <a:cubicBezTo>
                  <a:pt x="171730" y="587133"/>
                  <a:pt x="197544" y="587133"/>
                  <a:pt x="212465" y="570811"/>
                </a:cubicBezTo>
                <a:cubicBezTo>
                  <a:pt x="217091" y="565744"/>
                  <a:pt x="224999" y="565371"/>
                  <a:pt x="229998" y="570066"/>
                </a:cubicBezTo>
                <a:cubicBezTo>
                  <a:pt x="235071" y="574687"/>
                  <a:pt x="235444" y="582512"/>
                  <a:pt x="230818" y="587580"/>
                </a:cubicBezTo>
                <a:cubicBezTo>
                  <a:pt x="218956" y="600473"/>
                  <a:pt x="202170" y="607851"/>
                  <a:pt x="184637" y="607851"/>
                </a:cubicBezTo>
                <a:cubicBezTo>
                  <a:pt x="167105" y="607851"/>
                  <a:pt x="150318" y="600473"/>
                  <a:pt x="138456" y="587580"/>
                </a:cubicBezTo>
                <a:cubicBezTo>
                  <a:pt x="133830" y="582512"/>
                  <a:pt x="134203" y="574687"/>
                  <a:pt x="139276" y="570066"/>
                </a:cubicBezTo>
                <a:close/>
                <a:moveTo>
                  <a:pt x="273919" y="497785"/>
                </a:moveTo>
                <a:cubicBezTo>
                  <a:pt x="280558" y="496146"/>
                  <a:pt x="287345" y="500169"/>
                  <a:pt x="288986" y="506874"/>
                </a:cubicBezTo>
                <a:cubicBezTo>
                  <a:pt x="290627" y="513505"/>
                  <a:pt x="286599" y="520210"/>
                  <a:pt x="279961" y="521849"/>
                </a:cubicBezTo>
                <a:cubicBezTo>
                  <a:pt x="218426" y="537271"/>
                  <a:pt x="156891" y="552619"/>
                  <a:pt x="95356" y="567966"/>
                </a:cubicBezTo>
                <a:cubicBezTo>
                  <a:pt x="88717" y="569605"/>
                  <a:pt x="81930" y="565582"/>
                  <a:pt x="80289" y="558951"/>
                </a:cubicBezTo>
                <a:cubicBezTo>
                  <a:pt x="78648" y="552321"/>
                  <a:pt x="82676" y="545541"/>
                  <a:pt x="89314" y="543902"/>
                </a:cubicBezTo>
                <a:cubicBezTo>
                  <a:pt x="150849" y="528554"/>
                  <a:pt x="212384" y="513207"/>
                  <a:pt x="273919" y="497785"/>
                </a:cubicBezTo>
                <a:close/>
                <a:moveTo>
                  <a:pt x="273919" y="452696"/>
                </a:moveTo>
                <a:cubicBezTo>
                  <a:pt x="280558" y="450984"/>
                  <a:pt x="287345" y="455003"/>
                  <a:pt x="288986" y="461701"/>
                </a:cubicBezTo>
                <a:cubicBezTo>
                  <a:pt x="290627" y="468325"/>
                  <a:pt x="286599" y="475024"/>
                  <a:pt x="279961" y="476736"/>
                </a:cubicBezTo>
                <a:cubicBezTo>
                  <a:pt x="218426" y="492067"/>
                  <a:pt x="156891" y="507399"/>
                  <a:pt x="95356" y="522731"/>
                </a:cubicBezTo>
                <a:cubicBezTo>
                  <a:pt x="88717" y="524443"/>
                  <a:pt x="81930" y="520350"/>
                  <a:pt x="80289" y="513726"/>
                </a:cubicBezTo>
                <a:cubicBezTo>
                  <a:pt x="78648" y="507102"/>
                  <a:pt x="82676" y="500403"/>
                  <a:pt x="89314" y="498691"/>
                </a:cubicBezTo>
                <a:cubicBezTo>
                  <a:pt x="150849" y="483360"/>
                  <a:pt x="212384" y="468028"/>
                  <a:pt x="273919" y="452696"/>
                </a:cubicBezTo>
                <a:close/>
                <a:moveTo>
                  <a:pt x="184673" y="227009"/>
                </a:moveTo>
                <a:cubicBezTo>
                  <a:pt x="189222" y="227009"/>
                  <a:pt x="193698" y="227158"/>
                  <a:pt x="198173" y="227456"/>
                </a:cubicBezTo>
                <a:cubicBezTo>
                  <a:pt x="202723" y="227829"/>
                  <a:pt x="207273" y="228276"/>
                  <a:pt x="211748" y="228947"/>
                </a:cubicBezTo>
                <a:cubicBezTo>
                  <a:pt x="216223" y="229617"/>
                  <a:pt x="220773" y="230437"/>
                  <a:pt x="225248" y="231406"/>
                </a:cubicBezTo>
                <a:cubicBezTo>
                  <a:pt x="229723" y="232449"/>
                  <a:pt x="234199" y="233567"/>
                  <a:pt x="238674" y="234908"/>
                </a:cubicBezTo>
                <a:cubicBezTo>
                  <a:pt x="248370" y="237740"/>
                  <a:pt x="250757" y="250408"/>
                  <a:pt x="242776" y="256593"/>
                </a:cubicBezTo>
                <a:cubicBezTo>
                  <a:pt x="242403" y="256891"/>
                  <a:pt x="242030" y="257190"/>
                  <a:pt x="241657" y="257562"/>
                </a:cubicBezTo>
                <a:cubicBezTo>
                  <a:pt x="241284" y="257935"/>
                  <a:pt x="240837" y="258307"/>
                  <a:pt x="240464" y="258680"/>
                </a:cubicBezTo>
                <a:cubicBezTo>
                  <a:pt x="240091" y="259127"/>
                  <a:pt x="239644" y="259574"/>
                  <a:pt x="239271" y="260021"/>
                </a:cubicBezTo>
                <a:cubicBezTo>
                  <a:pt x="238823" y="260543"/>
                  <a:pt x="238450" y="261065"/>
                  <a:pt x="238003" y="261586"/>
                </a:cubicBezTo>
                <a:cubicBezTo>
                  <a:pt x="237555" y="262182"/>
                  <a:pt x="237182" y="262779"/>
                  <a:pt x="236735" y="263449"/>
                </a:cubicBezTo>
                <a:cubicBezTo>
                  <a:pt x="236287" y="264120"/>
                  <a:pt x="235914" y="264791"/>
                  <a:pt x="235467" y="265461"/>
                </a:cubicBezTo>
                <a:cubicBezTo>
                  <a:pt x="235019" y="266206"/>
                  <a:pt x="234646" y="266952"/>
                  <a:pt x="234199" y="267697"/>
                </a:cubicBezTo>
                <a:cubicBezTo>
                  <a:pt x="233826" y="268442"/>
                  <a:pt x="233453" y="269187"/>
                  <a:pt x="233080" y="269932"/>
                </a:cubicBezTo>
                <a:cubicBezTo>
                  <a:pt x="232632" y="270827"/>
                  <a:pt x="232259" y="271721"/>
                  <a:pt x="231812" y="272615"/>
                </a:cubicBezTo>
                <a:cubicBezTo>
                  <a:pt x="231439" y="273584"/>
                  <a:pt x="230991" y="274553"/>
                  <a:pt x="230618" y="275521"/>
                </a:cubicBezTo>
                <a:cubicBezTo>
                  <a:pt x="230171" y="276565"/>
                  <a:pt x="229798" y="277608"/>
                  <a:pt x="229425" y="278726"/>
                </a:cubicBezTo>
                <a:cubicBezTo>
                  <a:pt x="228978" y="279844"/>
                  <a:pt x="228605" y="280961"/>
                  <a:pt x="228232" y="282079"/>
                </a:cubicBezTo>
                <a:cubicBezTo>
                  <a:pt x="227859" y="283271"/>
                  <a:pt x="227486" y="284464"/>
                  <a:pt x="227113" y="285656"/>
                </a:cubicBezTo>
                <a:cubicBezTo>
                  <a:pt x="226740" y="286923"/>
                  <a:pt x="226367" y="288190"/>
                  <a:pt x="225994" y="289457"/>
                </a:cubicBezTo>
                <a:cubicBezTo>
                  <a:pt x="225621" y="290798"/>
                  <a:pt x="225248" y="292214"/>
                  <a:pt x="224950" y="293555"/>
                </a:cubicBezTo>
                <a:cubicBezTo>
                  <a:pt x="224577" y="294971"/>
                  <a:pt x="224204" y="296387"/>
                  <a:pt x="223906" y="297803"/>
                </a:cubicBezTo>
                <a:cubicBezTo>
                  <a:pt x="223533" y="299293"/>
                  <a:pt x="223234" y="300784"/>
                  <a:pt x="222936" y="302274"/>
                </a:cubicBezTo>
                <a:cubicBezTo>
                  <a:pt x="222265" y="305478"/>
                  <a:pt x="221593" y="308608"/>
                  <a:pt x="221071" y="311813"/>
                </a:cubicBezTo>
                <a:cubicBezTo>
                  <a:pt x="220475" y="315315"/>
                  <a:pt x="219878" y="318817"/>
                  <a:pt x="219430" y="322245"/>
                </a:cubicBezTo>
                <a:cubicBezTo>
                  <a:pt x="218983" y="325152"/>
                  <a:pt x="218610" y="328058"/>
                  <a:pt x="218237" y="330964"/>
                </a:cubicBezTo>
                <a:cubicBezTo>
                  <a:pt x="217789" y="334914"/>
                  <a:pt x="217342" y="338938"/>
                  <a:pt x="216969" y="342887"/>
                </a:cubicBezTo>
                <a:cubicBezTo>
                  <a:pt x="216521" y="347135"/>
                  <a:pt x="216148" y="351383"/>
                  <a:pt x="215776" y="355630"/>
                </a:cubicBezTo>
                <a:cubicBezTo>
                  <a:pt x="215477" y="360101"/>
                  <a:pt x="215179" y="364647"/>
                  <a:pt x="214880" y="369193"/>
                </a:cubicBezTo>
                <a:cubicBezTo>
                  <a:pt x="214508" y="376049"/>
                  <a:pt x="208615" y="381265"/>
                  <a:pt x="201753" y="380818"/>
                </a:cubicBezTo>
                <a:cubicBezTo>
                  <a:pt x="194891" y="380445"/>
                  <a:pt x="189670" y="374558"/>
                  <a:pt x="190117" y="367702"/>
                </a:cubicBezTo>
                <a:cubicBezTo>
                  <a:pt x="190490" y="361517"/>
                  <a:pt x="190863" y="355332"/>
                  <a:pt x="191385" y="349221"/>
                </a:cubicBezTo>
                <a:cubicBezTo>
                  <a:pt x="191684" y="346241"/>
                  <a:pt x="191908" y="343334"/>
                  <a:pt x="192206" y="340428"/>
                </a:cubicBezTo>
                <a:cubicBezTo>
                  <a:pt x="192504" y="337596"/>
                  <a:pt x="192803" y="334839"/>
                  <a:pt x="193101" y="332007"/>
                </a:cubicBezTo>
                <a:cubicBezTo>
                  <a:pt x="193399" y="329325"/>
                  <a:pt x="193772" y="326642"/>
                  <a:pt x="194071" y="323959"/>
                </a:cubicBezTo>
                <a:cubicBezTo>
                  <a:pt x="194294" y="322171"/>
                  <a:pt x="194593" y="320457"/>
                  <a:pt x="194816" y="318743"/>
                </a:cubicBezTo>
                <a:cubicBezTo>
                  <a:pt x="195189" y="316209"/>
                  <a:pt x="195562" y="313750"/>
                  <a:pt x="196010" y="311216"/>
                </a:cubicBezTo>
                <a:cubicBezTo>
                  <a:pt x="196383" y="308832"/>
                  <a:pt x="196756" y="306447"/>
                  <a:pt x="197203" y="303988"/>
                </a:cubicBezTo>
                <a:cubicBezTo>
                  <a:pt x="197651" y="301752"/>
                  <a:pt x="198098" y="299442"/>
                  <a:pt x="198620" y="297132"/>
                </a:cubicBezTo>
                <a:cubicBezTo>
                  <a:pt x="199068" y="294971"/>
                  <a:pt x="199515" y="292810"/>
                  <a:pt x="200038" y="290574"/>
                </a:cubicBezTo>
                <a:cubicBezTo>
                  <a:pt x="200560" y="288488"/>
                  <a:pt x="201082" y="286476"/>
                  <a:pt x="201604" y="284389"/>
                </a:cubicBezTo>
                <a:cubicBezTo>
                  <a:pt x="202126" y="282377"/>
                  <a:pt x="202723" y="280440"/>
                  <a:pt x="203319" y="278502"/>
                </a:cubicBezTo>
                <a:cubicBezTo>
                  <a:pt x="203916" y="276565"/>
                  <a:pt x="204513" y="274702"/>
                  <a:pt x="205110" y="272839"/>
                </a:cubicBezTo>
                <a:cubicBezTo>
                  <a:pt x="205706" y="271125"/>
                  <a:pt x="206378" y="269336"/>
                  <a:pt x="207049" y="267548"/>
                </a:cubicBezTo>
                <a:cubicBezTo>
                  <a:pt x="207720" y="265908"/>
                  <a:pt x="208391" y="264269"/>
                  <a:pt x="209137" y="262629"/>
                </a:cubicBezTo>
                <a:cubicBezTo>
                  <a:pt x="209809" y="260990"/>
                  <a:pt x="210554" y="259425"/>
                  <a:pt x="211300" y="257935"/>
                </a:cubicBezTo>
                <a:cubicBezTo>
                  <a:pt x="211673" y="257190"/>
                  <a:pt x="212046" y="256519"/>
                  <a:pt x="212419" y="255848"/>
                </a:cubicBezTo>
                <a:cubicBezTo>
                  <a:pt x="212643" y="255401"/>
                  <a:pt x="212941" y="254879"/>
                  <a:pt x="213240" y="254358"/>
                </a:cubicBezTo>
                <a:cubicBezTo>
                  <a:pt x="211524" y="254060"/>
                  <a:pt x="209809" y="253762"/>
                  <a:pt x="208093" y="253538"/>
                </a:cubicBezTo>
                <a:cubicBezTo>
                  <a:pt x="204214" y="252942"/>
                  <a:pt x="200336" y="252495"/>
                  <a:pt x="196383" y="252197"/>
                </a:cubicBezTo>
                <a:cubicBezTo>
                  <a:pt x="192504" y="251973"/>
                  <a:pt x="188551" y="251824"/>
                  <a:pt x="184673" y="251824"/>
                </a:cubicBezTo>
                <a:cubicBezTo>
                  <a:pt x="180794" y="251824"/>
                  <a:pt x="176841" y="251899"/>
                  <a:pt x="172962" y="252197"/>
                </a:cubicBezTo>
                <a:cubicBezTo>
                  <a:pt x="169009" y="252495"/>
                  <a:pt x="165131" y="252942"/>
                  <a:pt x="161252" y="253538"/>
                </a:cubicBezTo>
                <a:cubicBezTo>
                  <a:pt x="159537" y="253762"/>
                  <a:pt x="157821" y="254060"/>
                  <a:pt x="156106" y="254358"/>
                </a:cubicBezTo>
                <a:cubicBezTo>
                  <a:pt x="156404" y="254879"/>
                  <a:pt x="156702" y="255401"/>
                  <a:pt x="157001" y="255848"/>
                </a:cubicBezTo>
                <a:cubicBezTo>
                  <a:pt x="157299" y="256519"/>
                  <a:pt x="157672" y="257190"/>
                  <a:pt x="158045" y="257935"/>
                </a:cubicBezTo>
                <a:cubicBezTo>
                  <a:pt x="158791" y="259425"/>
                  <a:pt x="159537" y="260990"/>
                  <a:pt x="160208" y="262629"/>
                </a:cubicBezTo>
                <a:cubicBezTo>
                  <a:pt x="160954" y="264269"/>
                  <a:pt x="161625" y="265908"/>
                  <a:pt x="162296" y="267548"/>
                </a:cubicBezTo>
                <a:cubicBezTo>
                  <a:pt x="162968" y="269336"/>
                  <a:pt x="163639" y="271125"/>
                  <a:pt x="164236" y="272839"/>
                </a:cubicBezTo>
                <a:cubicBezTo>
                  <a:pt x="164832" y="274702"/>
                  <a:pt x="165429" y="276565"/>
                  <a:pt x="166026" y="278502"/>
                </a:cubicBezTo>
                <a:cubicBezTo>
                  <a:pt x="166622" y="280440"/>
                  <a:pt x="167219" y="282377"/>
                  <a:pt x="167741" y="284389"/>
                </a:cubicBezTo>
                <a:cubicBezTo>
                  <a:pt x="168263" y="286476"/>
                  <a:pt x="168785" y="288488"/>
                  <a:pt x="169308" y="290574"/>
                </a:cubicBezTo>
                <a:cubicBezTo>
                  <a:pt x="169830" y="292810"/>
                  <a:pt x="170277" y="294971"/>
                  <a:pt x="170725" y="297132"/>
                </a:cubicBezTo>
                <a:cubicBezTo>
                  <a:pt x="171247" y="299442"/>
                  <a:pt x="171694" y="301752"/>
                  <a:pt x="172142" y="303988"/>
                </a:cubicBezTo>
                <a:cubicBezTo>
                  <a:pt x="172589" y="306447"/>
                  <a:pt x="172962" y="308832"/>
                  <a:pt x="173410" y="311216"/>
                </a:cubicBezTo>
                <a:cubicBezTo>
                  <a:pt x="173783" y="313750"/>
                  <a:pt x="174156" y="316209"/>
                  <a:pt x="174529" y="318743"/>
                </a:cubicBezTo>
                <a:cubicBezTo>
                  <a:pt x="175200" y="323140"/>
                  <a:pt x="175722" y="327611"/>
                  <a:pt x="176244" y="332007"/>
                </a:cubicBezTo>
                <a:cubicBezTo>
                  <a:pt x="176915" y="337745"/>
                  <a:pt x="177438" y="343483"/>
                  <a:pt x="177960" y="349221"/>
                </a:cubicBezTo>
                <a:cubicBezTo>
                  <a:pt x="178482" y="355332"/>
                  <a:pt x="178929" y="361517"/>
                  <a:pt x="179228" y="367702"/>
                </a:cubicBezTo>
                <a:cubicBezTo>
                  <a:pt x="179675" y="374558"/>
                  <a:pt x="174454" y="380445"/>
                  <a:pt x="167592" y="380818"/>
                </a:cubicBezTo>
                <a:cubicBezTo>
                  <a:pt x="160730" y="381265"/>
                  <a:pt x="154838" y="376049"/>
                  <a:pt x="154465" y="369193"/>
                </a:cubicBezTo>
                <a:cubicBezTo>
                  <a:pt x="154166" y="364647"/>
                  <a:pt x="153868" y="360101"/>
                  <a:pt x="153570" y="355630"/>
                </a:cubicBezTo>
                <a:cubicBezTo>
                  <a:pt x="153197" y="351383"/>
                  <a:pt x="152824" y="347135"/>
                  <a:pt x="152451" y="342887"/>
                </a:cubicBezTo>
                <a:cubicBezTo>
                  <a:pt x="152003" y="338938"/>
                  <a:pt x="151556" y="334914"/>
                  <a:pt x="151108" y="330964"/>
                </a:cubicBezTo>
                <a:cubicBezTo>
                  <a:pt x="150735" y="328058"/>
                  <a:pt x="150362" y="325152"/>
                  <a:pt x="149915" y="322245"/>
                </a:cubicBezTo>
                <a:cubicBezTo>
                  <a:pt x="149467" y="318817"/>
                  <a:pt x="148871" y="315315"/>
                  <a:pt x="148274" y="311813"/>
                </a:cubicBezTo>
                <a:cubicBezTo>
                  <a:pt x="147752" y="308608"/>
                  <a:pt x="147080" y="305404"/>
                  <a:pt x="146409" y="302274"/>
                </a:cubicBezTo>
                <a:cubicBezTo>
                  <a:pt x="145812" y="299368"/>
                  <a:pt x="145141" y="296387"/>
                  <a:pt x="144395" y="293555"/>
                </a:cubicBezTo>
                <a:cubicBezTo>
                  <a:pt x="143799" y="290872"/>
                  <a:pt x="143053" y="288264"/>
                  <a:pt x="142232" y="285656"/>
                </a:cubicBezTo>
                <a:cubicBezTo>
                  <a:pt x="141859" y="284464"/>
                  <a:pt x="141486" y="283271"/>
                  <a:pt x="141113" y="282079"/>
                </a:cubicBezTo>
                <a:cubicBezTo>
                  <a:pt x="140741" y="280961"/>
                  <a:pt x="140368" y="279844"/>
                  <a:pt x="139920" y="278726"/>
                </a:cubicBezTo>
                <a:cubicBezTo>
                  <a:pt x="139547" y="277608"/>
                  <a:pt x="139174" y="276565"/>
                  <a:pt x="138727" y="275521"/>
                </a:cubicBezTo>
                <a:cubicBezTo>
                  <a:pt x="138354" y="274553"/>
                  <a:pt x="137906" y="273584"/>
                  <a:pt x="137533" y="272615"/>
                </a:cubicBezTo>
                <a:cubicBezTo>
                  <a:pt x="137086" y="271721"/>
                  <a:pt x="136713" y="270827"/>
                  <a:pt x="136265" y="269932"/>
                </a:cubicBezTo>
                <a:cubicBezTo>
                  <a:pt x="135892" y="269187"/>
                  <a:pt x="135519" y="268442"/>
                  <a:pt x="135146" y="267697"/>
                </a:cubicBezTo>
                <a:cubicBezTo>
                  <a:pt x="134699" y="266952"/>
                  <a:pt x="134326" y="266206"/>
                  <a:pt x="133878" y="265461"/>
                </a:cubicBezTo>
                <a:cubicBezTo>
                  <a:pt x="133431" y="264791"/>
                  <a:pt x="133058" y="264120"/>
                  <a:pt x="132611" y="263449"/>
                </a:cubicBezTo>
                <a:cubicBezTo>
                  <a:pt x="132163" y="262779"/>
                  <a:pt x="131790" y="262182"/>
                  <a:pt x="131343" y="261586"/>
                </a:cubicBezTo>
                <a:cubicBezTo>
                  <a:pt x="130895" y="261065"/>
                  <a:pt x="130522" y="260543"/>
                  <a:pt x="130075" y="260021"/>
                </a:cubicBezTo>
                <a:cubicBezTo>
                  <a:pt x="129702" y="259574"/>
                  <a:pt x="129254" y="259127"/>
                  <a:pt x="128881" y="258680"/>
                </a:cubicBezTo>
                <a:cubicBezTo>
                  <a:pt x="128508" y="258307"/>
                  <a:pt x="128061" y="257935"/>
                  <a:pt x="127688" y="257562"/>
                </a:cubicBezTo>
                <a:cubicBezTo>
                  <a:pt x="127315" y="257190"/>
                  <a:pt x="126942" y="256891"/>
                  <a:pt x="126569" y="256593"/>
                </a:cubicBezTo>
                <a:cubicBezTo>
                  <a:pt x="118588" y="250408"/>
                  <a:pt x="120975" y="237740"/>
                  <a:pt x="130671" y="234908"/>
                </a:cubicBezTo>
                <a:cubicBezTo>
                  <a:pt x="135146" y="233567"/>
                  <a:pt x="139622" y="232449"/>
                  <a:pt x="144097" y="231406"/>
                </a:cubicBezTo>
                <a:cubicBezTo>
                  <a:pt x="148572" y="230437"/>
                  <a:pt x="153122" y="229617"/>
                  <a:pt x="157597" y="228947"/>
                </a:cubicBezTo>
                <a:cubicBezTo>
                  <a:pt x="162147" y="228276"/>
                  <a:pt x="166622" y="227829"/>
                  <a:pt x="171172" y="227456"/>
                </a:cubicBezTo>
                <a:cubicBezTo>
                  <a:pt x="175647" y="227158"/>
                  <a:pt x="180123" y="227009"/>
                  <a:pt x="184673" y="227009"/>
                </a:cubicBezTo>
                <a:close/>
                <a:moveTo>
                  <a:pt x="184638" y="0"/>
                </a:moveTo>
                <a:cubicBezTo>
                  <a:pt x="244994" y="0"/>
                  <a:pt x="301546" y="29424"/>
                  <a:pt x="336088" y="78887"/>
                </a:cubicBezTo>
                <a:cubicBezTo>
                  <a:pt x="370631" y="128350"/>
                  <a:pt x="378763" y="191444"/>
                  <a:pt x="357873" y="248058"/>
                </a:cubicBezTo>
                <a:cubicBezTo>
                  <a:pt x="336461" y="306087"/>
                  <a:pt x="272822" y="336703"/>
                  <a:pt x="262900" y="410227"/>
                </a:cubicBezTo>
                <a:cubicBezTo>
                  <a:pt x="266555" y="409259"/>
                  <a:pt x="270286" y="408365"/>
                  <a:pt x="273941" y="407471"/>
                </a:cubicBezTo>
                <a:cubicBezTo>
                  <a:pt x="280581" y="405757"/>
                  <a:pt x="287370" y="409855"/>
                  <a:pt x="289012" y="416484"/>
                </a:cubicBezTo>
                <a:cubicBezTo>
                  <a:pt x="290653" y="423114"/>
                  <a:pt x="286624" y="429893"/>
                  <a:pt x="279984" y="431532"/>
                </a:cubicBezTo>
                <a:cubicBezTo>
                  <a:pt x="218434" y="446877"/>
                  <a:pt x="156884" y="462222"/>
                  <a:pt x="95334" y="477642"/>
                </a:cubicBezTo>
                <a:cubicBezTo>
                  <a:pt x="88694" y="479281"/>
                  <a:pt x="81905" y="475258"/>
                  <a:pt x="80263" y="468554"/>
                </a:cubicBezTo>
                <a:cubicBezTo>
                  <a:pt x="78622" y="461924"/>
                  <a:pt x="82651" y="455220"/>
                  <a:pt x="89291" y="453507"/>
                </a:cubicBezTo>
                <a:cubicBezTo>
                  <a:pt x="139575" y="440992"/>
                  <a:pt x="189860" y="428403"/>
                  <a:pt x="240145" y="415888"/>
                </a:cubicBezTo>
                <a:cubicBezTo>
                  <a:pt x="238354" y="413132"/>
                  <a:pt x="237757" y="410599"/>
                  <a:pt x="238205" y="407396"/>
                </a:cubicBezTo>
                <a:cubicBezTo>
                  <a:pt x="238876" y="402182"/>
                  <a:pt x="239772" y="397116"/>
                  <a:pt x="240965" y="392051"/>
                </a:cubicBezTo>
                <a:cubicBezTo>
                  <a:pt x="242084" y="387134"/>
                  <a:pt x="243427" y="382367"/>
                  <a:pt x="245069" y="377674"/>
                </a:cubicBezTo>
                <a:cubicBezTo>
                  <a:pt x="246561" y="373130"/>
                  <a:pt x="248277" y="368660"/>
                  <a:pt x="250216" y="364265"/>
                </a:cubicBezTo>
                <a:cubicBezTo>
                  <a:pt x="252007" y="360019"/>
                  <a:pt x="254021" y="355848"/>
                  <a:pt x="256185" y="351751"/>
                </a:cubicBezTo>
                <a:cubicBezTo>
                  <a:pt x="258274" y="347877"/>
                  <a:pt x="260587" y="344004"/>
                  <a:pt x="262900" y="340205"/>
                </a:cubicBezTo>
                <a:cubicBezTo>
                  <a:pt x="265212" y="336554"/>
                  <a:pt x="267600" y="332979"/>
                  <a:pt x="270062" y="329403"/>
                </a:cubicBezTo>
                <a:cubicBezTo>
                  <a:pt x="272449" y="325977"/>
                  <a:pt x="274986" y="322624"/>
                  <a:pt x="277522" y="319347"/>
                </a:cubicBezTo>
                <a:cubicBezTo>
                  <a:pt x="279984" y="316069"/>
                  <a:pt x="282521" y="312941"/>
                  <a:pt x="285058" y="309812"/>
                </a:cubicBezTo>
                <a:cubicBezTo>
                  <a:pt x="287594" y="306758"/>
                  <a:pt x="290056" y="303704"/>
                  <a:pt x="292593" y="300724"/>
                </a:cubicBezTo>
                <a:cubicBezTo>
                  <a:pt x="294906" y="297968"/>
                  <a:pt x="297218" y="295211"/>
                  <a:pt x="299531" y="292530"/>
                </a:cubicBezTo>
                <a:cubicBezTo>
                  <a:pt x="300725" y="291114"/>
                  <a:pt x="301919" y="289699"/>
                  <a:pt x="303038" y="288284"/>
                </a:cubicBezTo>
                <a:cubicBezTo>
                  <a:pt x="305351" y="285528"/>
                  <a:pt x="307663" y="282771"/>
                  <a:pt x="309827" y="279941"/>
                </a:cubicBezTo>
                <a:cubicBezTo>
                  <a:pt x="311990" y="277259"/>
                  <a:pt x="314079" y="274577"/>
                  <a:pt x="316168" y="271821"/>
                </a:cubicBezTo>
                <a:cubicBezTo>
                  <a:pt x="318108" y="269214"/>
                  <a:pt x="320048" y="266532"/>
                  <a:pt x="321838" y="263776"/>
                </a:cubicBezTo>
                <a:cubicBezTo>
                  <a:pt x="323554" y="261169"/>
                  <a:pt x="325270" y="258487"/>
                  <a:pt x="326837" y="255731"/>
                </a:cubicBezTo>
                <a:cubicBezTo>
                  <a:pt x="328329" y="253124"/>
                  <a:pt x="329747" y="250442"/>
                  <a:pt x="331090" y="247686"/>
                </a:cubicBezTo>
                <a:cubicBezTo>
                  <a:pt x="332358" y="245004"/>
                  <a:pt x="333552" y="242248"/>
                  <a:pt x="334596" y="239492"/>
                </a:cubicBezTo>
                <a:cubicBezTo>
                  <a:pt x="352651" y="190550"/>
                  <a:pt x="345563" y="135873"/>
                  <a:pt x="315721" y="93115"/>
                </a:cubicBezTo>
                <a:cubicBezTo>
                  <a:pt x="285804" y="50282"/>
                  <a:pt x="236862" y="24806"/>
                  <a:pt x="184638" y="24806"/>
                </a:cubicBezTo>
                <a:cubicBezTo>
                  <a:pt x="132413" y="24806"/>
                  <a:pt x="83471" y="50282"/>
                  <a:pt x="53554" y="93115"/>
                </a:cubicBezTo>
                <a:cubicBezTo>
                  <a:pt x="23712" y="135873"/>
                  <a:pt x="16624" y="190550"/>
                  <a:pt x="34679" y="239492"/>
                </a:cubicBezTo>
                <a:cubicBezTo>
                  <a:pt x="35425" y="241428"/>
                  <a:pt x="36246" y="243365"/>
                  <a:pt x="37066" y="245302"/>
                </a:cubicBezTo>
                <a:cubicBezTo>
                  <a:pt x="37962" y="247239"/>
                  <a:pt x="38857" y="249175"/>
                  <a:pt x="39827" y="251038"/>
                </a:cubicBezTo>
                <a:cubicBezTo>
                  <a:pt x="40871" y="252975"/>
                  <a:pt x="41916" y="254837"/>
                  <a:pt x="43035" y="256699"/>
                </a:cubicBezTo>
                <a:cubicBezTo>
                  <a:pt x="44154" y="258636"/>
                  <a:pt x="45273" y="260498"/>
                  <a:pt x="46541" y="262361"/>
                </a:cubicBezTo>
                <a:cubicBezTo>
                  <a:pt x="47810" y="264297"/>
                  <a:pt x="49078" y="266234"/>
                  <a:pt x="50421" y="268096"/>
                </a:cubicBezTo>
                <a:cubicBezTo>
                  <a:pt x="51241" y="269288"/>
                  <a:pt x="52062" y="270406"/>
                  <a:pt x="52957" y="271598"/>
                </a:cubicBezTo>
                <a:cubicBezTo>
                  <a:pt x="54375" y="273534"/>
                  <a:pt x="55867" y="275471"/>
                  <a:pt x="57359" y="277333"/>
                </a:cubicBezTo>
                <a:cubicBezTo>
                  <a:pt x="58851" y="279345"/>
                  <a:pt x="60418" y="281281"/>
                  <a:pt x="61985" y="283144"/>
                </a:cubicBezTo>
                <a:cubicBezTo>
                  <a:pt x="63626" y="285155"/>
                  <a:pt x="65267" y="287092"/>
                  <a:pt x="66909" y="289103"/>
                </a:cubicBezTo>
                <a:cubicBezTo>
                  <a:pt x="68774" y="291338"/>
                  <a:pt x="70714" y="293573"/>
                  <a:pt x="72579" y="295882"/>
                </a:cubicBezTo>
                <a:cubicBezTo>
                  <a:pt x="74593" y="298191"/>
                  <a:pt x="76608" y="300575"/>
                  <a:pt x="78547" y="302959"/>
                </a:cubicBezTo>
                <a:cubicBezTo>
                  <a:pt x="80338" y="305119"/>
                  <a:pt x="82128" y="307205"/>
                  <a:pt x="83844" y="309365"/>
                </a:cubicBezTo>
                <a:cubicBezTo>
                  <a:pt x="85635" y="311600"/>
                  <a:pt x="87425" y="313760"/>
                  <a:pt x="89216" y="315995"/>
                </a:cubicBezTo>
                <a:cubicBezTo>
                  <a:pt x="91007" y="318304"/>
                  <a:pt x="92797" y="320613"/>
                  <a:pt x="94513" y="322922"/>
                </a:cubicBezTo>
                <a:cubicBezTo>
                  <a:pt x="96304" y="325306"/>
                  <a:pt x="98020" y="327764"/>
                  <a:pt x="99736" y="330223"/>
                </a:cubicBezTo>
                <a:cubicBezTo>
                  <a:pt x="101526" y="332681"/>
                  <a:pt x="103167" y="335214"/>
                  <a:pt x="104883" y="337821"/>
                </a:cubicBezTo>
                <a:cubicBezTo>
                  <a:pt x="105928" y="339460"/>
                  <a:pt x="106898" y="341024"/>
                  <a:pt x="107868" y="342737"/>
                </a:cubicBezTo>
                <a:cubicBezTo>
                  <a:pt x="109509" y="345419"/>
                  <a:pt x="111076" y="348175"/>
                  <a:pt x="112642" y="350931"/>
                </a:cubicBezTo>
                <a:cubicBezTo>
                  <a:pt x="114135" y="353762"/>
                  <a:pt x="115627" y="356667"/>
                  <a:pt x="116970" y="359572"/>
                </a:cubicBezTo>
                <a:cubicBezTo>
                  <a:pt x="118387" y="362627"/>
                  <a:pt x="119730" y="365681"/>
                  <a:pt x="120998" y="368735"/>
                </a:cubicBezTo>
                <a:cubicBezTo>
                  <a:pt x="122267" y="371938"/>
                  <a:pt x="123386" y="375141"/>
                  <a:pt x="124505" y="378344"/>
                </a:cubicBezTo>
                <a:cubicBezTo>
                  <a:pt x="125549" y="381697"/>
                  <a:pt x="126519" y="385049"/>
                  <a:pt x="127415" y="388401"/>
                </a:cubicBezTo>
                <a:cubicBezTo>
                  <a:pt x="129131" y="395031"/>
                  <a:pt x="125102" y="401809"/>
                  <a:pt x="118462" y="403523"/>
                </a:cubicBezTo>
                <a:cubicBezTo>
                  <a:pt x="111822" y="405236"/>
                  <a:pt x="105033" y="401213"/>
                  <a:pt x="103391" y="394584"/>
                </a:cubicBezTo>
                <a:cubicBezTo>
                  <a:pt x="87276" y="332085"/>
                  <a:pt x="31247" y="301767"/>
                  <a:pt x="11402" y="248058"/>
                </a:cubicBezTo>
                <a:cubicBezTo>
                  <a:pt x="-9488" y="191444"/>
                  <a:pt x="-1356" y="128350"/>
                  <a:pt x="33187" y="78887"/>
                </a:cubicBezTo>
                <a:cubicBezTo>
                  <a:pt x="67729" y="29424"/>
                  <a:pt x="124281" y="0"/>
                  <a:pt x="184638" y="0"/>
                </a:cubicBezTo>
                <a:close/>
              </a:path>
            </a:pathLst>
          </a:custGeom>
          <a:solidFill>
            <a:srgbClr val="7188A8"/>
          </a:solidFill>
          <a:ln>
            <a:solidFill>
              <a:srgbClr val="7188A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文本框2"/>
          <p:cNvSpPr/>
          <p:nvPr/>
        </p:nvSpPr>
        <p:spPr>
          <a:xfrm>
            <a:off x="2849245" y="3935730"/>
            <a:ext cx="6771005" cy="2569845"/>
          </a:xfrm>
          <a:prstGeom prst="rect">
            <a:avLst/>
          </a:prstGeom>
        </p:spPr>
        <p:txBody>
          <a:bodyPr wrap="square">
            <a:spAutoFit/>
          </a:bodyPr>
          <a:lstStyle/>
          <a:p>
            <a:pPr>
              <a:lnSpc>
                <a:spcPct val="150000"/>
              </a:lnSpc>
              <a:spcBef>
                <a:spcPts val="2950"/>
              </a:spcBef>
              <a:defRPr/>
            </a:pPr>
            <a:r>
              <a:rPr lang="zh-CN" sz="1600">
                <a:effectLst>
                  <a:outerShdw blurRad="38100" dist="38100" dir="2700000" algn="tl">
                    <a:srgbClr val="000000">
                      <a:alpha val="43137"/>
                    </a:srgbClr>
                  </a:outerShdw>
                </a:effectLst>
                <a:ea typeface="+mn-lt"/>
                <a:cs typeface="+mn-lt"/>
                <a:sym typeface="+mn-ea"/>
              </a:rPr>
              <a:t>希望在现在这个手游市场蓬勃发展的现在，能够开发出以一款优秀的超休闲手游，以广告的形式获得一定的收益。</a:t>
            </a:r>
          </a:p>
          <a:p>
            <a:pPr>
              <a:lnSpc>
                <a:spcPct val="150000"/>
              </a:lnSpc>
              <a:spcBef>
                <a:spcPts val="2950"/>
              </a:spcBef>
              <a:defRPr/>
            </a:pPr>
            <a:r>
              <a:rPr lang="zh-CN" sz="1600">
                <a:effectLst>
                  <a:outerShdw blurRad="38100" dist="38100" dir="2700000" algn="tl">
                    <a:srgbClr val="000000">
                      <a:alpha val="43137"/>
                    </a:srgbClr>
                  </a:outerShdw>
                </a:effectLst>
                <a:ea typeface="+mn-lt"/>
                <a:cs typeface="+mn-lt"/>
                <a:sym typeface="+mn-ea"/>
              </a:rPr>
              <a:t>本系统的主要功能以游戏为主，不同于现在原版的</a:t>
            </a:r>
            <a:r>
              <a:rPr lang="en-US" sz="1600">
                <a:effectLst>
                  <a:outerShdw blurRad="38100" dist="38100" dir="2700000" algn="tl">
                    <a:srgbClr val="000000">
                      <a:alpha val="43137"/>
                    </a:srgbClr>
                  </a:outerShdw>
                </a:effectLst>
                <a:ea typeface="+mn-lt"/>
                <a:cs typeface="+mn-lt"/>
                <a:sym typeface="+mn-ea"/>
              </a:rPr>
              <a:t>flappy bird</a:t>
            </a:r>
            <a:r>
              <a:rPr lang="zh-CN" sz="1600">
                <a:effectLst>
                  <a:outerShdw blurRad="38100" dist="38100" dir="2700000" algn="tl">
                    <a:srgbClr val="000000">
                      <a:alpha val="43137"/>
                    </a:srgbClr>
                  </a:outerShdw>
                </a:effectLst>
                <a:ea typeface="+mn-lt"/>
                <a:cs typeface="+mn-lt"/>
                <a:sym typeface="+mn-ea"/>
              </a:rPr>
              <a:t>游戏。我们项目组开发的</a:t>
            </a:r>
            <a:r>
              <a:rPr lang="en-US" sz="1600">
                <a:effectLst>
                  <a:outerShdw blurRad="38100" dist="38100" dir="2700000" algn="tl">
                    <a:srgbClr val="000000">
                      <a:alpha val="43137"/>
                    </a:srgbClr>
                  </a:outerShdw>
                </a:effectLst>
                <a:ea typeface="+mn-lt"/>
                <a:cs typeface="+mn-lt"/>
                <a:sym typeface="+mn-ea"/>
              </a:rPr>
              <a:t>flappy </a:t>
            </a:r>
            <a:r>
              <a:rPr lang="zh-CN" sz="1600">
                <a:effectLst>
                  <a:outerShdw blurRad="38100" dist="38100" dir="2700000" algn="tl">
                    <a:srgbClr val="000000">
                      <a:alpha val="43137"/>
                    </a:srgbClr>
                  </a:outerShdw>
                </a:effectLst>
                <a:ea typeface="+mn-lt"/>
                <a:cs typeface="+mn-lt"/>
                <a:sym typeface="+mn-ea"/>
              </a:rPr>
              <a:t>bird游戏能够更换角色、皮肤、地图等等，给游戏添加了更多的耐玩性和可玩性</a:t>
            </a:r>
            <a:r>
              <a:rPr lang="zh-CN" sz="1100">
                <a:effectLst>
                  <a:outerShdw blurRad="38100" dist="38100" dir="2700000" algn="tl">
                    <a:srgbClr val="000000">
                      <a:alpha val="43137"/>
                    </a:srgbClr>
                  </a:outerShdw>
                </a:effectLst>
                <a:ea typeface="+mn-lt"/>
                <a:cs typeface="+mn-lt"/>
                <a:sym typeface="+mn-ea"/>
              </a:rPr>
              <a:t>。</a:t>
            </a:r>
          </a:p>
          <a:p>
            <a:pPr>
              <a:lnSpc>
                <a:spcPct val="150000"/>
              </a:lnSpc>
              <a:spcBef>
                <a:spcPts val="2950"/>
              </a:spcBef>
              <a:defRPr/>
            </a:pPr>
            <a:endParaRPr lang="en-US" altLang="en-US" sz="1100" dirty="0">
              <a:solidFill>
                <a:srgbClr val="7F7F7F"/>
              </a:solidFill>
              <a:effectLst>
                <a:outerShdw blurRad="38100" dist="38100" dir="2700000" algn="tl">
                  <a:srgbClr val="000000">
                    <a:alpha val="43137"/>
                  </a:srgbClr>
                </a:outerShdw>
              </a:effectLst>
              <a:ea typeface="+mn-lt"/>
              <a:cs typeface="+mn-lt"/>
              <a:sym typeface="+mn-lt"/>
            </a:endParaRPr>
          </a:p>
        </p:txBody>
      </p:sp>
      <p:sp>
        <p:nvSpPr>
          <p:cNvPr id="43" name="椭圆 42"/>
          <p:cNvSpPr/>
          <p:nvPr/>
        </p:nvSpPr>
        <p:spPr>
          <a:xfrm>
            <a:off x="909004" y="1504202"/>
            <a:ext cx="914400" cy="914400"/>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3"/>
          <p:cNvSpPr>
            <a:spLocks noEditPoints="1"/>
          </p:cNvSpPr>
          <p:nvPr/>
        </p:nvSpPr>
        <p:spPr bwMode="auto">
          <a:xfrm>
            <a:off x="1068813" y="1804663"/>
            <a:ext cx="594783" cy="404284"/>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chemeClr val="bg1"/>
          </a:solidFill>
          <a:ln>
            <a:solidFill>
              <a:schemeClr val="bg1"/>
            </a:solidFill>
          </a:ln>
        </p:spPr>
        <p:txBody>
          <a:bodyPr/>
          <a:lstStyle/>
          <a:p>
            <a:endParaRPr lang="zh-CN" altLang="en-US" sz="2400"/>
          </a:p>
        </p:txBody>
      </p:sp>
      <p:sp>
        <p:nvSpPr>
          <p:cNvPr id="5" name="椭圆 4"/>
          <p:cNvSpPr/>
          <p:nvPr/>
        </p:nvSpPr>
        <p:spPr>
          <a:xfrm>
            <a:off x="909004" y="3935617"/>
            <a:ext cx="914400" cy="914400"/>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3"/>
          <p:cNvSpPr>
            <a:spLocks noEditPoints="1"/>
          </p:cNvSpPr>
          <p:nvPr/>
        </p:nvSpPr>
        <p:spPr bwMode="auto">
          <a:xfrm>
            <a:off x="1068813" y="4236078"/>
            <a:ext cx="594783" cy="404284"/>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chemeClr val="bg1"/>
          </a:solidFill>
          <a:ln>
            <a:solidFill>
              <a:schemeClr val="bg1"/>
            </a:solidFill>
          </a:ln>
        </p:spPr>
        <p:txBody>
          <a:bodyPr/>
          <a:lstStyle/>
          <a:p>
            <a:endParaRPr lang="zh-CN" altLang="en-US" sz="2400"/>
          </a:p>
        </p:txBody>
      </p:sp>
    </p:spTree>
  </p:cSld>
  <p:clrMapOvr>
    <a:masterClrMapping/>
  </p:clrMapOvr>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688C98"/>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688C98"/>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1182</TotalTime>
  <Words>1341</Words>
  <Application>Microsoft Office PowerPoint</Application>
  <PresentationFormat>宽屏</PresentationFormat>
  <Paragraphs>203</Paragraphs>
  <Slides>39</Slides>
  <Notes>0</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39</vt:i4>
      </vt:variant>
    </vt:vector>
  </HeadingPairs>
  <TitlesOfParts>
    <vt:vector size="55" baseType="lpstr">
      <vt:lpstr>Microsoft YaHei UI</vt:lpstr>
      <vt:lpstr>等线</vt:lpstr>
      <vt:lpstr>等线 Light</vt:lpstr>
      <vt:lpstr>华文新魏</vt:lpstr>
      <vt:lpstr>楷体_GB2312</vt:lpstr>
      <vt:lpstr>思源黑体 CN Bold</vt:lpstr>
      <vt:lpstr>思源黑体 CN Heavy</vt:lpstr>
      <vt:lpstr>思源黑体 CN Normal</vt:lpstr>
      <vt:lpstr>思源黑体 CN Regular</vt:lpstr>
      <vt:lpstr>宋体</vt:lpstr>
      <vt:lpstr>Aharoni</vt:lpstr>
      <vt:lpstr>Arial</vt:lpstr>
      <vt:lpstr>Calibri</vt:lpstr>
      <vt:lpstr>Cambria Math</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Epo ch</dc:creator>
  <cp:lastModifiedBy>周 诚信</cp:lastModifiedBy>
  <cp:revision>49</cp:revision>
  <dcterms:created xsi:type="dcterms:W3CDTF">2020-03-05T12:33:00Z</dcterms:created>
  <dcterms:modified xsi:type="dcterms:W3CDTF">2020-11-17T01:54:54Z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